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</p:sldMasterIdLst>
  <p:sldIdLst>
    <p:sldId id="256" r:id="rId5"/>
    <p:sldId id="283" r:id="rId6"/>
    <p:sldId id="516" r:id="rId7"/>
    <p:sldId id="595" r:id="rId8"/>
    <p:sldId id="596" r:id="rId9"/>
    <p:sldId id="597" r:id="rId10"/>
    <p:sldId id="598" r:id="rId11"/>
    <p:sldId id="599" r:id="rId12"/>
    <p:sldId id="607" r:id="rId13"/>
    <p:sldId id="601" r:id="rId14"/>
    <p:sldId id="602" r:id="rId15"/>
    <p:sldId id="603" r:id="rId16"/>
    <p:sldId id="604" r:id="rId17"/>
    <p:sldId id="606" r:id="rId18"/>
    <p:sldId id="605" r:id="rId19"/>
    <p:sldId id="609" r:id="rId20"/>
    <p:sldId id="611" r:id="rId21"/>
    <p:sldId id="612" r:id="rId22"/>
    <p:sldId id="613" r:id="rId23"/>
    <p:sldId id="614" r:id="rId24"/>
    <p:sldId id="615" r:id="rId25"/>
    <p:sldId id="617" r:id="rId26"/>
    <p:sldId id="620" r:id="rId27"/>
    <p:sldId id="621" r:id="rId28"/>
    <p:sldId id="616" r:id="rId29"/>
    <p:sldId id="622" r:id="rId30"/>
    <p:sldId id="624" r:id="rId31"/>
    <p:sldId id="619" r:id="rId32"/>
    <p:sldId id="625" r:id="rId33"/>
    <p:sldId id="626" r:id="rId34"/>
    <p:sldId id="696" r:id="rId35"/>
    <p:sldId id="627" r:id="rId36"/>
    <p:sldId id="628" r:id="rId37"/>
    <p:sldId id="629" r:id="rId38"/>
    <p:sldId id="631" r:id="rId39"/>
    <p:sldId id="632" r:id="rId40"/>
    <p:sldId id="633" r:id="rId41"/>
    <p:sldId id="634" r:id="rId42"/>
    <p:sldId id="630" r:id="rId43"/>
    <p:sldId id="635" r:id="rId44"/>
    <p:sldId id="636" r:id="rId45"/>
    <p:sldId id="697" r:id="rId46"/>
    <p:sldId id="637" r:id="rId47"/>
    <p:sldId id="638" r:id="rId48"/>
    <p:sldId id="639" r:id="rId49"/>
    <p:sldId id="640" r:id="rId50"/>
    <p:sldId id="641" r:id="rId51"/>
    <p:sldId id="694" r:id="rId52"/>
    <p:sldId id="642" r:id="rId53"/>
    <p:sldId id="643" r:id="rId54"/>
    <p:sldId id="644" r:id="rId55"/>
    <p:sldId id="645" r:id="rId56"/>
    <p:sldId id="646" r:id="rId57"/>
    <p:sldId id="695" r:id="rId58"/>
    <p:sldId id="647" r:id="rId59"/>
    <p:sldId id="648" r:id="rId60"/>
    <p:sldId id="649" r:id="rId61"/>
    <p:sldId id="650" r:id="rId62"/>
    <p:sldId id="651" r:id="rId63"/>
    <p:sldId id="692" r:id="rId64"/>
    <p:sldId id="652" r:id="rId65"/>
    <p:sldId id="653" r:id="rId66"/>
    <p:sldId id="654" r:id="rId67"/>
    <p:sldId id="658" r:id="rId68"/>
    <p:sldId id="655" r:id="rId69"/>
    <p:sldId id="656" r:id="rId70"/>
    <p:sldId id="657" r:id="rId71"/>
    <p:sldId id="659" r:id="rId72"/>
    <p:sldId id="660" r:id="rId73"/>
    <p:sldId id="661" r:id="rId74"/>
    <p:sldId id="662" r:id="rId75"/>
    <p:sldId id="663" r:id="rId76"/>
    <p:sldId id="664" r:id="rId77"/>
    <p:sldId id="665" r:id="rId78"/>
    <p:sldId id="666" r:id="rId79"/>
    <p:sldId id="667" r:id="rId80"/>
    <p:sldId id="668" r:id="rId81"/>
    <p:sldId id="669" r:id="rId82"/>
    <p:sldId id="670" r:id="rId83"/>
    <p:sldId id="671" r:id="rId84"/>
    <p:sldId id="672" r:id="rId85"/>
    <p:sldId id="673" r:id="rId86"/>
    <p:sldId id="675" r:id="rId87"/>
    <p:sldId id="676" r:id="rId88"/>
    <p:sldId id="677" r:id="rId89"/>
    <p:sldId id="678" r:id="rId90"/>
    <p:sldId id="674" r:id="rId91"/>
    <p:sldId id="594" r:id="rId9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618" y="4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76" Type="http://schemas.openxmlformats.org/officeDocument/2006/relationships/slide" Target="slides/slide72.xml"/><Relationship Id="rId84" Type="http://schemas.openxmlformats.org/officeDocument/2006/relationships/slide" Target="slides/slide80.xml"/><Relationship Id="rId89" Type="http://schemas.openxmlformats.org/officeDocument/2006/relationships/slide" Target="slides/slide85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slide" Target="slides/slide88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87" Type="http://schemas.openxmlformats.org/officeDocument/2006/relationships/slide" Target="slides/slide83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90" Type="http://schemas.openxmlformats.org/officeDocument/2006/relationships/slide" Target="slides/slide86.xml"/><Relationship Id="rId95" Type="http://schemas.openxmlformats.org/officeDocument/2006/relationships/theme" Target="theme/theme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slide" Target="slides/slide73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93" Type="http://schemas.openxmlformats.org/officeDocument/2006/relationships/presProps" Target="pres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91" Type="http://schemas.openxmlformats.org/officeDocument/2006/relationships/slide" Target="slides/slide87.xml"/><Relationship Id="rId9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9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00200"/>
            <a:ext cx="8229600" cy="990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590800"/>
            <a:ext cx="77724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990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438400"/>
            <a:ext cx="38100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38100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83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97" charset="0"/>
          <a:ea typeface="ＭＳ Ｐゴシック" pitchFamily="-97" charset="-128"/>
          <a:cs typeface="ＭＳ Ｐゴシック" pitchFamily="-97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97" charset="0"/>
          <a:ea typeface="ＭＳ Ｐゴシック" pitchFamily="-97" charset="-128"/>
          <a:cs typeface="ＭＳ Ｐゴシック" pitchFamily="-97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97" charset="0"/>
          <a:ea typeface="ＭＳ Ｐゴシック" pitchFamily="-97" charset="-128"/>
          <a:cs typeface="ＭＳ Ｐゴシック" pitchFamily="-97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97" charset="0"/>
          <a:ea typeface="ＭＳ Ｐゴシック" pitchFamily="-97" charset="-128"/>
          <a:cs typeface="ＭＳ Ｐゴシック" pitchFamily="-97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97" charset="0"/>
          <a:ea typeface="ＭＳ Ｐゴシック" pitchFamily="-97" charset="-128"/>
          <a:cs typeface="ＭＳ Ｐゴシック" pitchFamily="-97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97" charset="0"/>
          <a:ea typeface="ＭＳ Ｐゴシック" pitchFamily="-97" charset="-128"/>
          <a:cs typeface="ＭＳ Ｐゴシック" pitchFamily="-97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97" charset="0"/>
          <a:ea typeface="ＭＳ Ｐゴシック" pitchFamily="-97" charset="-128"/>
          <a:cs typeface="ＭＳ Ｐゴシック" pitchFamily="-97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97" charset="0"/>
          <a:ea typeface="ＭＳ Ｐゴシック" pitchFamily="-97" charset="-128"/>
          <a:cs typeface="ＭＳ Ｐゴシック" pitchFamily="-97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0.png"/><Relationship Id="rId2" Type="http://schemas.openxmlformats.org/officeDocument/2006/relationships/image" Target="../media/image4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png"/><Relationship Id="rId4" Type="http://schemas.openxmlformats.org/officeDocument/2006/relationships/image" Target="../media/image45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7" Type="http://schemas.openxmlformats.org/officeDocument/2006/relationships/image" Target="../media/image74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7" Type="http://schemas.openxmlformats.org/officeDocument/2006/relationships/image" Target="../media/image86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5.png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0.png"/><Relationship Id="rId2" Type="http://schemas.openxmlformats.org/officeDocument/2006/relationships/image" Target="../media/image910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0.png"/><Relationship Id="rId2" Type="http://schemas.openxmlformats.org/officeDocument/2006/relationships/image" Target="../media/image930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0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0.png"/><Relationship Id="rId2" Type="http://schemas.openxmlformats.org/officeDocument/2006/relationships/image" Target="../media/image98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0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3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7.png"/><Relationship Id="rId4" Type="http://schemas.openxmlformats.org/officeDocument/2006/relationships/image" Target="../media/image106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0.png"/><Relationship Id="rId2" Type="http://schemas.openxmlformats.org/officeDocument/2006/relationships/image" Target="../media/image10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6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107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9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2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6.png"/><Relationship Id="rId4" Type="http://schemas.openxmlformats.org/officeDocument/2006/relationships/image" Target="../media/image115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0.png"/><Relationship Id="rId2" Type="http://schemas.openxmlformats.org/officeDocument/2006/relationships/image" Target="../media/image11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50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7" Type="http://schemas.openxmlformats.org/officeDocument/2006/relationships/image" Target="../media/image122.png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1.png"/><Relationship Id="rId5" Type="http://schemas.openxmlformats.org/officeDocument/2006/relationships/image" Target="../media/image120.png"/><Relationship Id="rId4" Type="http://schemas.openxmlformats.org/officeDocument/2006/relationships/image" Target="../media/image119.pn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0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0.png"/><Relationship Id="rId2" Type="http://schemas.openxmlformats.org/officeDocument/2006/relationships/image" Target="../media/image1170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0.png"/><Relationship Id="rId2" Type="http://schemas.openxmlformats.org/officeDocument/2006/relationships/image" Target="../media/image119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10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image" Target="../media/image1220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1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3.png"/><Relationship Id="rId4" Type="http://schemas.openxmlformats.org/officeDocument/2006/relationships/image" Target="../media/image13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png"/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png"/><Relationship Id="rId2" Type="http://schemas.openxmlformats.org/officeDocument/2006/relationships/image" Target="../media/image14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5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png"/><Relationship Id="rId2" Type="http://schemas.openxmlformats.org/officeDocument/2006/relationships/image" Target="../media/image14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png"/><Relationship Id="rId2" Type="http://schemas.openxmlformats.org/officeDocument/2006/relationships/image" Target="../media/image148.pn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2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png"/><Relationship Id="rId2" Type="http://schemas.openxmlformats.org/officeDocument/2006/relationships/image" Target="../media/image153.pn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png"/><Relationship Id="rId2" Type="http://schemas.openxmlformats.org/officeDocument/2006/relationships/image" Target="../media/image15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6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png"/><Relationship Id="rId2" Type="http://schemas.openxmlformats.org/officeDocument/2006/relationships/image" Target="../media/image15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8.png"/><Relationship Id="rId4" Type="http://schemas.openxmlformats.org/officeDocument/2006/relationships/image" Target="../media/image157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png"/><Relationship Id="rId2" Type="http://schemas.openxmlformats.org/officeDocument/2006/relationships/image" Target="../media/image1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0.png"/><Relationship Id="rId5" Type="http://schemas.openxmlformats.org/officeDocument/2006/relationships/image" Target="../media/image159.png"/><Relationship Id="rId4" Type="http://schemas.openxmlformats.org/officeDocument/2006/relationships/image" Target="../media/image157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png"/><Relationship Id="rId2" Type="http://schemas.openxmlformats.org/officeDocument/2006/relationships/image" Target="../media/image1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1.png"/><Relationship Id="rId5" Type="http://schemas.openxmlformats.org/officeDocument/2006/relationships/image" Target="../media/image159.png"/><Relationship Id="rId4" Type="http://schemas.openxmlformats.org/officeDocument/2006/relationships/image" Target="../media/image157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3.png"/><Relationship Id="rId2" Type="http://schemas.openxmlformats.org/officeDocument/2006/relationships/image" Target="../media/image16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6.png"/><Relationship Id="rId5" Type="http://schemas.openxmlformats.org/officeDocument/2006/relationships/image" Target="../media/image165.png"/><Relationship Id="rId4" Type="http://schemas.openxmlformats.org/officeDocument/2006/relationships/image" Target="../media/image164.png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457200" y="2286000"/>
            <a:ext cx="8382000" cy="1143000"/>
          </a:xfrm>
          <a:solidFill>
            <a:srgbClr val="FFFFFF"/>
          </a:solidFill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4000" b="1" smtClean="0">
                <a:solidFill>
                  <a:srgbClr val="0070C0"/>
                </a:solidFill>
              </a:rPr>
              <a:t>College Technical Math 1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276600"/>
            <a:ext cx="7315200" cy="2362200"/>
          </a:xfrm>
        </p:spPr>
        <p:txBody>
          <a:bodyPr/>
          <a:lstStyle/>
          <a:p>
            <a:pPr eaLnBrk="1" hangingPunct="1"/>
            <a:r>
              <a:rPr lang="en-US" u="sng" dirty="0" smtClean="0"/>
              <a:t>Sections 5.5 - 5.6 </a:t>
            </a:r>
            <a:endParaRPr lang="en-US" u="sng" dirty="0"/>
          </a:p>
          <a:p>
            <a:pPr eaLnBrk="1" hangingPunct="1"/>
            <a:r>
              <a:rPr lang="en-US" dirty="0" smtClean="0"/>
              <a:t>Powers of 10, Scientific Notation, Engineering Notation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8730" y="1524000"/>
            <a:ext cx="916148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Multiplying and Dividing by Powers of 10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1" y="2362200"/>
            <a:ext cx="8534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FF0000"/>
                </a:solidFill>
              </a:rPr>
              <a:t>To multiply by a power of 10 with a positive exponent, move the decimal point to the right the number of place values equal to the exponent in the power of 10.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94576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8730" y="1524000"/>
            <a:ext cx="916148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Multiplying and Dividing by Powers of 10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1" y="2362200"/>
            <a:ext cx="8534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2800" dirty="0" smtClean="0"/>
              <a:t>To multiply by a power of 10 with a positive exponent, move the decimal point to the right the number of place values equal to the exponent in the power of 10.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FF0000"/>
                </a:solidFill>
              </a:rPr>
              <a:t>To multiply by a power of 10 with a negative exponent, move the decimal point to the left the number of place values equal to the exponent in  the power of 10.</a:t>
            </a:r>
          </a:p>
          <a:p>
            <a:pPr marL="457200" indent="-457200">
              <a:buFont typeface="Wingdings" pitchFamily="2" charset="2"/>
              <a:buChar char="Ø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98824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8730" y="1524000"/>
            <a:ext cx="916148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Multiplying and Dividing by Powers of 10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2510619"/>
            <a:ext cx="55611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Simplify each product.  (Example)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09600" y="3352800"/>
                <a:ext cx="209127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𝑎</m:t>
                      </m:r>
                      <m:r>
                        <a:rPr lang="en-US" sz="2800" b="0" i="1" smtClean="0">
                          <a:latin typeface="Cambria Math"/>
                        </a:rPr>
                        <m:t>)  275</m:t>
                      </m:r>
                      <m:d>
                        <m:d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10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3352800"/>
                <a:ext cx="2091278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664805" y="4114800"/>
                <a:ext cx="266329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=275.00</m:t>
                      </m:r>
                      <m:d>
                        <m:d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4805" y="4114800"/>
                <a:ext cx="2663293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676400" y="5486400"/>
                <a:ext cx="144661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2750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5486400"/>
                <a:ext cx="1446613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/>
          <p:cNvGrpSpPr/>
          <p:nvPr/>
        </p:nvGrpSpPr>
        <p:grpSpPr>
          <a:xfrm>
            <a:off x="1680107" y="4561820"/>
            <a:ext cx="1719125" cy="838200"/>
            <a:chOff x="1680107" y="4561820"/>
            <a:chExt cx="1719125" cy="8382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1680107" y="4876800"/>
                  <a:ext cx="1719125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/>
                          </a:rPr>
                          <m:t>=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2750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.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0</m:t>
                        </m:r>
                      </m:oMath>
                    </m:oMathPara>
                  </a14:m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80107" y="4876800"/>
                  <a:ext cx="1719125" cy="523220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Curved Up Arrow 7"/>
            <p:cNvSpPr/>
            <p:nvPr/>
          </p:nvSpPr>
          <p:spPr bwMode="auto">
            <a:xfrm>
              <a:off x="2819400" y="4561820"/>
              <a:ext cx="303613" cy="162580"/>
            </a:xfrm>
            <a:prstGeom prst="curvedUpArrow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97" charset="0"/>
                <a:ea typeface="ＭＳ Ｐゴシック" pitchFamily="-97" charset="-128"/>
                <a:cs typeface="ＭＳ Ｐゴシック" pitchFamily="-97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0223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8730" y="1524000"/>
            <a:ext cx="916148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Multiplying and Dividing by Powers of 10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2510619"/>
            <a:ext cx="55611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Simplify each product.  (Example)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09600" y="3352800"/>
                <a:ext cx="235647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𝑏</m:t>
                      </m:r>
                      <m:r>
                        <a:rPr lang="en-US" sz="2800" b="0" i="1" smtClean="0">
                          <a:latin typeface="Cambria Math"/>
                        </a:rPr>
                        <m:t>)  0.18</m:t>
                      </m:r>
                      <m:d>
                        <m:d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100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3352800"/>
                <a:ext cx="2356479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664805" y="4114800"/>
                <a:ext cx="238308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=0.180</m:t>
                      </m:r>
                      <m:d>
                        <m:d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4805" y="4114800"/>
                <a:ext cx="2383088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676400" y="5572780"/>
                <a:ext cx="104907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=18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5572780"/>
                <a:ext cx="1049070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/>
          <p:cNvGrpSpPr/>
          <p:nvPr/>
        </p:nvGrpSpPr>
        <p:grpSpPr>
          <a:xfrm>
            <a:off x="1680107" y="4561820"/>
            <a:ext cx="1321580" cy="924580"/>
            <a:chOff x="1680107" y="4561820"/>
            <a:chExt cx="1321580" cy="92458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1680107" y="4963180"/>
                  <a:ext cx="1321580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/>
                          </a:rPr>
                          <m:t>=18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.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0</m:t>
                        </m:r>
                      </m:oMath>
                    </m:oMathPara>
                  </a14:m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80107" y="4963180"/>
                  <a:ext cx="1321580" cy="523220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Curved Up Arrow 7"/>
            <p:cNvSpPr/>
            <p:nvPr/>
          </p:nvSpPr>
          <p:spPr bwMode="auto">
            <a:xfrm>
              <a:off x="2389605" y="4561820"/>
              <a:ext cx="466744" cy="162580"/>
            </a:xfrm>
            <a:prstGeom prst="curvedUpArrow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97" charset="0"/>
                <a:ea typeface="ＭＳ Ｐゴシック" pitchFamily="-97" charset="-128"/>
                <a:cs typeface="ＭＳ Ｐゴシック" pitchFamily="-97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73072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8730" y="1524000"/>
            <a:ext cx="916148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Multiplying and Dividing by Powers of 10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2510619"/>
            <a:ext cx="55611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Simplify each product.  (Example)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09600" y="3352800"/>
                <a:ext cx="241655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𝑐</m:t>
                      </m:r>
                      <m:r>
                        <a:rPr lang="en-US" sz="2800" b="0" i="1" smtClean="0">
                          <a:latin typeface="Cambria Math"/>
                        </a:rPr>
                        <m:t>)  430</m:t>
                      </m:r>
                      <m:d>
                        <m:d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/>
                                </a:rPr>
                                <m:t>−2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3352800"/>
                <a:ext cx="2416559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664805" y="4114800"/>
                <a:ext cx="25738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=430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.</m:t>
                      </m:r>
                      <m:r>
                        <a:rPr lang="en-US" sz="2800" b="0" i="1" smtClean="0">
                          <a:latin typeface="Cambria Math"/>
                        </a:rPr>
                        <m:t>0</m:t>
                      </m:r>
                      <m:d>
                        <m:d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−2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4805" y="4114800"/>
                <a:ext cx="2573846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/>
          <p:cNvGrpSpPr/>
          <p:nvPr/>
        </p:nvGrpSpPr>
        <p:grpSpPr>
          <a:xfrm>
            <a:off x="1680107" y="4343400"/>
            <a:ext cx="1321580" cy="914400"/>
            <a:chOff x="1680107" y="4343400"/>
            <a:chExt cx="1321580" cy="9144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1680107" y="4734580"/>
                  <a:ext cx="1321580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/>
                          </a:rPr>
                          <m:t>=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4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.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30</m:t>
                        </m:r>
                      </m:oMath>
                    </m:oMathPara>
                  </a14:m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80107" y="4734580"/>
                  <a:ext cx="1321580" cy="52322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Circular Arrow 9"/>
            <p:cNvSpPr/>
            <p:nvPr/>
          </p:nvSpPr>
          <p:spPr bwMode="auto">
            <a:xfrm rot="10800000">
              <a:off x="2362201" y="4343400"/>
              <a:ext cx="489203" cy="489204"/>
            </a:xfrm>
            <a:prstGeom prst="circularArrow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97" charset="0"/>
                <a:ea typeface="ＭＳ Ｐゴシック" pitchFamily="-97" charset="-128"/>
                <a:cs typeface="ＭＳ Ｐゴシック" pitchFamily="-97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73072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8730" y="1524000"/>
            <a:ext cx="916148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Multiplying and Dividing by Powers of 10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2510619"/>
            <a:ext cx="55611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Simplify each product.  (Example)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09600" y="2971800"/>
                <a:ext cx="2349489" cy="10604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𝑑</m:t>
                      </m:r>
                      <m:r>
                        <a:rPr lang="en-US" sz="2800" b="0" i="1" smtClean="0">
                          <a:latin typeface="Cambria Math"/>
                        </a:rPr>
                        <m:t>)  2.4</m:t>
                      </m:r>
                      <m:d>
                        <m:d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800" b="0" i="1" smtClean="0">
                                  <a:latin typeface="Cambria Math"/>
                                </a:rPr>
                                <m:t>100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2971800"/>
                <a:ext cx="2349489" cy="1060483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664805" y="4114800"/>
                <a:ext cx="217630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=2.4</m:t>
                      </m:r>
                      <m:d>
                        <m:d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−2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4805" y="4114800"/>
                <a:ext cx="2176301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/>
          <p:cNvGrpSpPr/>
          <p:nvPr/>
        </p:nvGrpSpPr>
        <p:grpSpPr>
          <a:xfrm>
            <a:off x="1680107" y="4343400"/>
            <a:ext cx="1520353" cy="914400"/>
            <a:chOff x="1680107" y="4343400"/>
            <a:chExt cx="1520353" cy="9144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1680107" y="4734580"/>
                  <a:ext cx="1520353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/>
                          </a:rPr>
                          <m:t>=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0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.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024</m:t>
                        </m:r>
                      </m:oMath>
                    </m:oMathPara>
                  </a14:m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80107" y="4734580"/>
                  <a:ext cx="1520353" cy="52322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Circular Arrow 7"/>
            <p:cNvSpPr/>
            <p:nvPr/>
          </p:nvSpPr>
          <p:spPr bwMode="auto">
            <a:xfrm rot="10800000">
              <a:off x="1951080" y="4343400"/>
              <a:ext cx="489203" cy="489204"/>
            </a:xfrm>
            <a:prstGeom prst="circularArrow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97" charset="0"/>
                <a:ea typeface="ＭＳ Ｐゴシック" pitchFamily="-97" charset="-128"/>
                <a:cs typeface="ＭＳ Ｐゴシック" pitchFamily="-97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73072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8730" y="1524000"/>
            <a:ext cx="916148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Multiplying and Dividing by Powers of 10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1" y="2362200"/>
            <a:ext cx="8534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FF0000"/>
                </a:solidFill>
              </a:rPr>
              <a:t>To divide by a power of 10 with a positive exponent, convert the power of 10 to its reciprocal by changing the exponent to its opposite, and then multiply.</a:t>
            </a:r>
          </a:p>
          <a:p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649437" y="4582180"/>
                <a:ext cx="147476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1÷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9437" y="4582180"/>
                <a:ext cx="1474763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129631" y="4347359"/>
                <a:ext cx="1216230" cy="9017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9631" y="4347359"/>
                <a:ext cx="1216230" cy="90178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440982" y="4582180"/>
                <a:ext cx="180741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=1</m:t>
                      </m:r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−2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0982" y="4582180"/>
                <a:ext cx="1807418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Arc 9"/>
          <p:cNvSpPr/>
          <p:nvPr/>
        </p:nvSpPr>
        <p:spPr bwMode="auto">
          <a:xfrm rot="10800000">
            <a:off x="2286000" y="4485221"/>
            <a:ext cx="3058691" cy="1240357"/>
          </a:xfrm>
          <a:prstGeom prst="arc">
            <a:avLst>
              <a:gd name="adj1" fmla="val 10949544"/>
              <a:gd name="adj2" fmla="val 21299235"/>
            </a:avLst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79041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8730" y="1524000"/>
            <a:ext cx="916148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Multiplying and Dividing by Powers of 10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2510619"/>
            <a:ext cx="56412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Simplify each quotient.  (Example)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09600" y="3352800"/>
                <a:ext cx="251851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𝑎</m:t>
                      </m:r>
                      <m:r>
                        <a:rPr lang="en-US" sz="2800" b="0" i="1" smtClean="0">
                          <a:latin typeface="Cambria Math"/>
                        </a:rPr>
                        <m:t>)  275÷</m:t>
                      </m:r>
                      <m:d>
                        <m:d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10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3352800"/>
                <a:ext cx="2518510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664805" y="4114800"/>
                <a:ext cx="25738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=275.0</m:t>
                      </m:r>
                      <m:d>
                        <m:d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−1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4805" y="4114800"/>
                <a:ext cx="2573846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676400" y="5496580"/>
                <a:ext cx="132158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27.5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5496580"/>
                <a:ext cx="1321580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/>
          <p:cNvGrpSpPr/>
          <p:nvPr/>
        </p:nvGrpSpPr>
        <p:grpSpPr>
          <a:xfrm>
            <a:off x="1680107" y="4343400"/>
            <a:ext cx="1422569" cy="1066800"/>
            <a:chOff x="1680107" y="4343400"/>
            <a:chExt cx="1422569" cy="10668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1680107" y="4886980"/>
                  <a:ext cx="1422569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27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.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5</m:t>
                      </m:r>
                    </m:oMath>
                  </a14:m>
                  <a:r>
                    <a:rPr lang="en-US" sz="2800" dirty="0" smtClean="0">
                      <a:solidFill>
                        <a:schemeClr val="tx1"/>
                      </a:solidFill>
                    </a:rPr>
                    <a:t>0</a:t>
                  </a:r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80107" y="4886980"/>
                  <a:ext cx="1422569" cy="523220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t="-11628" r="-7725" b="-3139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Circular Arrow 7"/>
            <p:cNvSpPr/>
            <p:nvPr/>
          </p:nvSpPr>
          <p:spPr bwMode="auto">
            <a:xfrm rot="10800000">
              <a:off x="2514599" y="4343400"/>
              <a:ext cx="336804" cy="489204"/>
            </a:xfrm>
            <a:prstGeom prst="circularArrow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97" charset="0"/>
                <a:ea typeface="ＭＳ Ｐゴシック" pitchFamily="-97" charset="-128"/>
                <a:cs typeface="ＭＳ Ｐゴシック" pitchFamily="-97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03891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8730" y="1524000"/>
            <a:ext cx="916148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Multiplying and Dividing by Powers of 10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2510619"/>
            <a:ext cx="56412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Simplify each quotient.  (Example)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09600" y="3352800"/>
                <a:ext cx="278371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𝑏</m:t>
                      </m:r>
                      <m:r>
                        <a:rPr lang="en-US" sz="2800" b="0" i="1" smtClean="0">
                          <a:latin typeface="Cambria Math"/>
                        </a:rPr>
                        <m:t>)  0.18÷</m:t>
                      </m:r>
                      <m:d>
                        <m:d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100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3352800"/>
                <a:ext cx="2783711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664805" y="4114800"/>
                <a:ext cx="25738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=0.180</m:t>
                      </m:r>
                      <m:d>
                        <m:d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−2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4805" y="4114800"/>
                <a:ext cx="2573846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676400" y="5344180"/>
                <a:ext cx="171912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=0.0018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5344180"/>
                <a:ext cx="1719125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/>
          <p:cNvGrpSpPr/>
          <p:nvPr/>
        </p:nvGrpSpPr>
        <p:grpSpPr>
          <a:xfrm>
            <a:off x="1680107" y="4376410"/>
            <a:ext cx="1917897" cy="881390"/>
            <a:chOff x="1680107" y="4376410"/>
            <a:chExt cx="1917897" cy="88139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1680107" y="4734580"/>
                  <a:ext cx="1917897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/>
                          </a:rPr>
                          <m:t>=0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.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00180</m:t>
                        </m:r>
                      </m:oMath>
                    </m:oMathPara>
                  </a14:m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80107" y="4734580"/>
                  <a:ext cx="1917897" cy="523220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Circular Arrow 7"/>
            <p:cNvSpPr/>
            <p:nvPr/>
          </p:nvSpPr>
          <p:spPr bwMode="auto">
            <a:xfrm rot="10800000">
              <a:off x="2001454" y="4376410"/>
              <a:ext cx="486657" cy="489204"/>
            </a:xfrm>
            <a:prstGeom prst="circularArrow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97" charset="0"/>
                <a:ea typeface="ＭＳ Ｐゴシック" pitchFamily="-97" charset="-128"/>
                <a:cs typeface="ＭＳ Ｐゴシック" pitchFamily="-97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5556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8730" y="1524000"/>
            <a:ext cx="916148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Multiplying and Dividing by Powers of 10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2590800"/>
            <a:ext cx="77396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Simplify each product or quotient.  (Skill Check)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09600" y="3437093"/>
                <a:ext cx="422288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𝑎</m:t>
                      </m:r>
                      <m:r>
                        <a:rPr lang="en-US" sz="2800" b="0" i="1" smtClean="0">
                          <a:latin typeface="Cambria Math"/>
                        </a:rPr>
                        <m:t>)  63</m:t>
                      </m:r>
                      <m:d>
                        <m:d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        =63,000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3437093"/>
                <a:ext cx="4222887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09600" y="4582180"/>
                <a:ext cx="420756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𝑏</m:t>
                      </m:r>
                      <m:r>
                        <a:rPr lang="en-US" sz="2800" b="0" i="1" smtClean="0">
                          <a:latin typeface="Cambria Math"/>
                        </a:rPr>
                        <m:t>)  28</m:t>
                      </m:r>
                      <m:d>
                        <m:d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/>
                                </a:rPr>
                                <m:t>−3</m:t>
                              </m:r>
                            </m:sup>
                          </m:sSup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        =0.028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4582180"/>
                <a:ext cx="4207562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ounded Rectangle 5"/>
          <p:cNvSpPr/>
          <p:nvPr/>
        </p:nvSpPr>
        <p:spPr bwMode="auto">
          <a:xfrm>
            <a:off x="3107809" y="3395782"/>
            <a:ext cx="2133600" cy="677707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9525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3124200" y="4504936"/>
            <a:ext cx="2133600" cy="677707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9525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2041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6133" y="1371600"/>
            <a:ext cx="64171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Essential Question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1" y="2819400"/>
            <a:ext cx="8534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“Is the application of algebraic concepts a benefit to society?”</a:t>
            </a:r>
          </a:p>
        </p:txBody>
      </p:sp>
    </p:spTree>
    <p:extLst>
      <p:ext uri="{BB962C8B-B14F-4D97-AF65-F5344CB8AC3E}">
        <p14:creationId xmlns:p14="http://schemas.microsoft.com/office/powerpoint/2010/main" val="329187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8730" y="1524000"/>
            <a:ext cx="916148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Multiplying and Dividing by Powers of 10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2590800"/>
            <a:ext cx="77396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Simplify each product or quotient.  (Skill Check)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09600" y="3437093"/>
                <a:ext cx="434497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𝑐</m:t>
                      </m:r>
                      <m:r>
                        <a:rPr lang="en-US" sz="2800" b="0" i="1" smtClean="0">
                          <a:latin typeface="Cambria Math"/>
                        </a:rPr>
                        <m:t>)  2400÷</m:t>
                      </m:r>
                      <m:d>
                        <m:d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        =24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3437093"/>
                <a:ext cx="4344972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09600" y="4582180"/>
                <a:ext cx="452803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𝑑</m:t>
                      </m:r>
                      <m:r>
                        <a:rPr lang="en-US" sz="2800" b="0" i="1" smtClean="0">
                          <a:latin typeface="Cambria Math"/>
                        </a:rPr>
                        <m:t>)  17.3÷</m:t>
                      </m:r>
                      <m:d>
                        <m:d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/>
                                </a:rPr>
                                <m:t>1</m:t>
                              </m:r>
                            </m:sup>
                          </m:sSup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        =1.73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4582180"/>
                <a:ext cx="4528034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ounded Rectangle 5"/>
          <p:cNvSpPr/>
          <p:nvPr/>
        </p:nvSpPr>
        <p:spPr bwMode="auto">
          <a:xfrm>
            <a:off x="3641209" y="3395782"/>
            <a:ext cx="2133600" cy="677707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9525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3657600" y="4504936"/>
            <a:ext cx="2133600" cy="677707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9525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51646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43725" y="1371600"/>
            <a:ext cx="610936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Product Rule of Exponents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57200" y="2590800"/>
                <a:ext cx="621836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For all real numbers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"</m:t>
                    </m:r>
                    <m:r>
                      <a:rPr lang="en-US" sz="2800" b="0" i="1" smtClean="0">
                        <a:latin typeface="Cambria Math"/>
                      </a:rPr>
                      <m:t>𝑏</m:t>
                    </m:r>
                    <m:r>
                      <a:rPr lang="en-US" sz="2800" b="0" i="1" smtClean="0">
                        <a:latin typeface="Cambria Math"/>
                      </a:rPr>
                      <m:t>"</m:t>
                    </m:r>
                  </m:oMath>
                </a14:m>
                <a:r>
                  <a:rPr lang="en-US" sz="2800" dirty="0" smtClean="0"/>
                  <a:t> ,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"</m:t>
                    </m:r>
                    <m:r>
                      <a:rPr lang="en-US" sz="2800" b="0" i="1" smtClean="0">
                        <a:latin typeface="Cambria Math"/>
                      </a:rPr>
                      <m:t>𝑛</m:t>
                    </m:r>
                    <m:r>
                      <a:rPr lang="en-US" sz="2800" b="0" i="1" smtClean="0">
                        <a:latin typeface="Cambria Math"/>
                      </a:rPr>
                      <m:t>“</m:t>
                    </m:r>
                  </m:oMath>
                </a14:m>
                <a:r>
                  <a:rPr lang="en-US" sz="28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"</m:t>
                    </m:r>
                    <m:r>
                      <a:rPr lang="en-US" sz="2800" b="0" i="1" smtClean="0">
                        <a:latin typeface="Cambria Math"/>
                      </a:rPr>
                      <m:t>𝑚</m:t>
                    </m:r>
                    <m:r>
                      <a:rPr lang="en-US" sz="2800" b="0" i="1" smtClean="0">
                        <a:latin typeface="Cambria Math"/>
                      </a:rPr>
                      <m:t>“</m:t>
                    </m:r>
                  </m:oMath>
                </a14:m>
                <a:r>
                  <a:rPr lang="en-US" sz="2800" dirty="0" smtClean="0"/>
                  <a:t>: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590800"/>
                <a:ext cx="6218369" cy="523220"/>
              </a:xfrm>
              <a:prstGeom prst="rect">
                <a:avLst/>
              </a:prstGeom>
              <a:blipFill rotWithShape="1">
                <a:blip r:embed="rId2"/>
                <a:stretch>
                  <a:fillRect l="-1961" t="-11628" r="-980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695512" y="3733800"/>
                <a:ext cx="269881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𝑏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𝑛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𝑏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𝑚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𝑏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𝑛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𝑚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5512" y="3733800"/>
                <a:ext cx="2698816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457200" y="4724400"/>
            <a:ext cx="792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To multiply exponential expressions with the same base, add the exponents.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92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43725" y="1371600"/>
            <a:ext cx="610936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Product Rule of Exponents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2329190"/>
            <a:ext cx="62007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Simplify each expression.   (Example)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38200" y="3124200"/>
                <a:ext cx="2176493" cy="5280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𝑎</m:t>
                      </m:r>
                      <m:r>
                        <a:rPr lang="en-US" sz="2800" b="0" i="1" smtClean="0">
                          <a:latin typeface="Cambria Math"/>
                        </a:rPr>
                        <m:t>)  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5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124200"/>
                <a:ext cx="2176493" cy="528093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455420" y="3886200"/>
                <a:ext cx="1559273" cy="5280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5+3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5420" y="3886200"/>
                <a:ext cx="1559273" cy="52809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455420" y="4501107"/>
                <a:ext cx="121623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8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5420" y="4501107"/>
                <a:ext cx="1216230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5071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43725" y="1371600"/>
            <a:ext cx="610936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Product Rule of Exponents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2329190"/>
            <a:ext cx="62007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Simplify each expression.   (Example)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38200" y="3124200"/>
                <a:ext cx="235994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𝑏</m:t>
                      </m:r>
                      <m:r>
                        <a:rPr lang="en-US" sz="2800" b="0" i="1" smtClean="0">
                          <a:latin typeface="Cambria Math"/>
                        </a:rPr>
                        <m:t>)  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7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−4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124200"/>
                <a:ext cx="2359941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455420" y="3886200"/>
                <a:ext cx="1968039" cy="541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7+(−4)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5420" y="3886200"/>
                <a:ext cx="1968039" cy="54111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455420" y="4501107"/>
                <a:ext cx="121623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5420" y="4501107"/>
                <a:ext cx="1216230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7329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43725" y="1371600"/>
            <a:ext cx="610936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Product Rule of Exponents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2329190"/>
            <a:ext cx="62007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Simplify each expression.   (Example)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38200" y="3124200"/>
                <a:ext cx="233461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𝑐</m:t>
                      </m:r>
                      <m:r>
                        <a:rPr lang="en-US" sz="2800" b="0" i="1" smtClean="0">
                          <a:latin typeface="Cambria Math"/>
                        </a:rPr>
                        <m:t>)  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6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−8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124200"/>
                <a:ext cx="2334613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455420" y="3886200"/>
                <a:ext cx="1968039" cy="541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6+(−8)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5420" y="3886200"/>
                <a:ext cx="1968039" cy="54111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455420" y="4501107"/>
                <a:ext cx="1624996" cy="541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(−2)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5420" y="4501107"/>
                <a:ext cx="1624996" cy="54111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524000" y="5105400"/>
                <a:ext cx="1216230" cy="9017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5105400"/>
                <a:ext cx="1216230" cy="90178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669970" y="5105400"/>
                <a:ext cx="1247842" cy="9017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9970" y="5105400"/>
                <a:ext cx="1247842" cy="90178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7329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66783" y="1371600"/>
            <a:ext cx="626325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Quotient Rule of Exponents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695512" y="3505200"/>
                <a:ext cx="2056460" cy="9218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/>
                                </a:rPr>
                                <m:t>𝑛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</m:sup>
                          </m:sSup>
                        </m:den>
                      </m:f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𝑏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𝑛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𝑚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5512" y="3505200"/>
                <a:ext cx="2056460" cy="92185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457200" y="4724400"/>
            <a:ext cx="792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To divide exponential expressions with the same base, subtract the exponents.</a:t>
            </a:r>
            <a:endParaRPr lang="en-US" sz="28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57200" y="2590800"/>
                <a:ext cx="621836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For all real numbers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"</m:t>
                    </m:r>
                    <m:r>
                      <a:rPr lang="en-US" sz="2800" b="0" i="1" smtClean="0">
                        <a:latin typeface="Cambria Math"/>
                      </a:rPr>
                      <m:t>𝑏</m:t>
                    </m:r>
                    <m:r>
                      <a:rPr lang="en-US" sz="2800" b="0" i="1" smtClean="0">
                        <a:latin typeface="Cambria Math"/>
                      </a:rPr>
                      <m:t>"</m:t>
                    </m:r>
                  </m:oMath>
                </a14:m>
                <a:r>
                  <a:rPr lang="en-US" sz="2800" dirty="0" smtClean="0"/>
                  <a:t> ,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"</m:t>
                    </m:r>
                    <m:r>
                      <a:rPr lang="en-US" sz="2800" b="0" i="1" smtClean="0">
                        <a:latin typeface="Cambria Math"/>
                      </a:rPr>
                      <m:t>𝑛</m:t>
                    </m:r>
                    <m:r>
                      <a:rPr lang="en-US" sz="2800" b="0" i="1" smtClean="0">
                        <a:latin typeface="Cambria Math"/>
                      </a:rPr>
                      <m:t>“</m:t>
                    </m:r>
                  </m:oMath>
                </a14:m>
                <a:r>
                  <a:rPr lang="en-US" sz="28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"</m:t>
                    </m:r>
                    <m:r>
                      <a:rPr lang="en-US" sz="2800" b="0" i="1" smtClean="0">
                        <a:latin typeface="Cambria Math"/>
                      </a:rPr>
                      <m:t>𝑚</m:t>
                    </m:r>
                    <m:r>
                      <a:rPr lang="en-US" sz="2800" b="0" i="1" smtClean="0">
                        <a:latin typeface="Cambria Math"/>
                      </a:rPr>
                      <m:t>“</m:t>
                    </m:r>
                  </m:oMath>
                </a14:m>
                <a:r>
                  <a:rPr lang="en-US" sz="2800" dirty="0" smtClean="0"/>
                  <a:t>:</a:t>
                </a:r>
                <a:endParaRPr lang="en-US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590800"/>
                <a:ext cx="6218369" cy="523220"/>
              </a:xfrm>
              <a:prstGeom prst="rect">
                <a:avLst/>
              </a:prstGeom>
              <a:blipFill rotWithShape="1">
                <a:blip r:embed="rId3"/>
                <a:stretch>
                  <a:fillRect l="-1961" t="-11628" r="-980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264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2329190"/>
            <a:ext cx="62007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Simplify each expression.   (Example)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38200" y="3124200"/>
                <a:ext cx="1345368" cy="9630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𝑎</m:t>
                      </m:r>
                      <m:r>
                        <a:rPr lang="en-US" sz="2800" b="0" i="1" smtClean="0">
                          <a:latin typeface="Cambria Math"/>
                        </a:rPr>
                        <m:t>) </m:t>
                      </m:r>
                      <m:f>
                        <m:f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/>
                                </a:rPr>
                                <m:t>5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124200"/>
                <a:ext cx="1345368" cy="963084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133600" y="3352800"/>
                <a:ext cx="1559273" cy="5280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5−3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0" y="3352800"/>
                <a:ext cx="1559273" cy="52809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581400" y="3344132"/>
                <a:ext cx="121623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400" y="3344132"/>
                <a:ext cx="1216230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1266783" y="1371600"/>
            <a:ext cx="626325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Quotient Rule of Exponents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38200" y="4576873"/>
                <a:ext cx="1528816" cy="9544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𝑏</m:t>
                      </m:r>
                      <m:r>
                        <a:rPr lang="en-US" sz="2800" b="0" i="1" smtClean="0">
                          <a:latin typeface="Cambria Math"/>
                        </a:rPr>
                        <m:t>) </m:t>
                      </m:r>
                      <m:f>
                        <m:f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/>
                                </a:rPr>
                                <m:t>7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−4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576873"/>
                <a:ext cx="1528816" cy="95449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430370" y="4838922"/>
                <a:ext cx="1968039" cy="541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7−(−4)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0370" y="4838922"/>
                <a:ext cx="1968039" cy="54111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343400" y="4847867"/>
                <a:ext cx="136082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11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400" y="4847867"/>
                <a:ext cx="1360822" cy="52322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8453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2329190"/>
            <a:ext cx="62007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Simplify each expression.   (Example)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38200" y="3141036"/>
                <a:ext cx="1312731" cy="9569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𝑐</m:t>
                      </m:r>
                      <m:r>
                        <a:rPr lang="en-US" sz="2800" b="0" i="1" smtClean="0">
                          <a:latin typeface="Cambria Math"/>
                        </a:rPr>
                        <m:t>) </m:t>
                      </m:r>
                      <m:f>
                        <m:f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/>
                                </a:rPr>
                                <m:t>6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8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141036"/>
                <a:ext cx="1312731" cy="956929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132115" y="3357890"/>
                <a:ext cx="155927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6−8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2115" y="3357890"/>
                <a:ext cx="1559273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585911" y="3348945"/>
                <a:ext cx="1624996" cy="541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(−2)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5911" y="3348945"/>
                <a:ext cx="1624996" cy="54111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997588" y="3168608"/>
                <a:ext cx="1216230" cy="9017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7588" y="3168608"/>
                <a:ext cx="1216230" cy="90178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143558" y="3168608"/>
                <a:ext cx="1247842" cy="9017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3558" y="3168608"/>
                <a:ext cx="1247842" cy="90178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1266783" y="1371600"/>
            <a:ext cx="626325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Quotient Rule of Exponents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57800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3264" y="1371600"/>
            <a:ext cx="575029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Power Rule of Exponents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695512" y="3505200"/>
                <a:ext cx="241713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  <a:ea typeface="Cambria Math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𝑚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𝑏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𝑛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𝑚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5512" y="3505200"/>
                <a:ext cx="2417136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457200" y="4724400"/>
            <a:ext cx="792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To simplify an exponential expression raised to a power, multiply the exponents.</a:t>
            </a:r>
            <a:endParaRPr lang="en-US" sz="28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57200" y="2590800"/>
                <a:ext cx="621836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For all real numbers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"</m:t>
                    </m:r>
                    <m:r>
                      <a:rPr lang="en-US" sz="2800" b="0" i="1" smtClean="0">
                        <a:latin typeface="Cambria Math"/>
                      </a:rPr>
                      <m:t>𝑏</m:t>
                    </m:r>
                    <m:r>
                      <a:rPr lang="en-US" sz="2800" b="0" i="1" smtClean="0">
                        <a:latin typeface="Cambria Math"/>
                      </a:rPr>
                      <m:t>"</m:t>
                    </m:r>
                  </m:oMath>
                </a14:m>
                <a:r>
                  <a:rPr lang="en-US" sz="2800" dirty="0" smtClean="0"/>
                  <a:t> ,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"</m:t>
                    </m:r>
                    <m:r>
                      <a:rPr lang="en-US" sz="2800" b="0" i="1" smtClean="0">
                        <a:latin typeface="Cambria Math"/>
                      </a:rPr>
                      <m:t>𝑛</m:t>
                    </m:r>
                    <m:r>
                      <a:rPr lang="en-US" sz="2800" b="0" i="1" smtClean="0">
                        <a:latin typeface="Cambria Math"/>
                      </a:rPr>
                      <m:t>“</m:t>
                    </m:r>
                  </m:oMath>
                </a14:m>
                <a:r>
                  <a:rPr lang="en-US" sz="28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"</m:t>
                    </m:r>
                    <m:r>
                      <a:rPr lang="en-US" sz="2800" b="0" i="1" smtClean="0">
                        <a:latin typeface="Cambria Math"/>
                      </a:rPr>
                      <m:t>𝑚</m:t>
                    </m:r>
                    <m:r>
                      <a:rPr lang="en-US" sz="2800" b="0" i="1" smtClean="0">
                        <a:latin typeface="Cambria Math"/>
                      </a:rPr>
                      <m:t>“</m:t>
                    </m:r>
                  </m:oMath>
                </a14:m>
                <a:r>
                  <a:rPr lang="en-US" sz="2800" dirty="0" smtClean="0"/>
                  <a:t>:</a:t>
                </a:r>
                <a:endParaRPr lang="en-US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590800"/>
                <a:ext cx="6218369" cy="523220"/>
              </a:xfrm>
              <a:prstGeom prst="rect">
                <a:avLst/>
              </a:prstGeom>
              <a:blipFill rotWithShape="1">
                <a:blip r:embed="rId3"/>
                <a:stretch>
                  <a:fillRect l="-1961" t="-11628" r="-980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5435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2329190"/>
            <a:ext cx="62007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Simplify each expression.   (Example)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09600" y="3362980"/>
                <a:ext cx="175073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𝑎</m:t>
                      </m:r>
                      <m:r>
                        <a:rPr lang="en-US" sz="2800" b="0" i="1" smtClean="0">
                          <a:latin typeface="Cambria Math"/>
                        </a:rPr>
                        <m:t>) 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3362980"/>
                <a:ext cx="1750736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133600" y="3352800"/>
                <a:ext cx="1650644" cy="541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3</m:t>
                          </m:r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∙2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0" y="3352800"/>
                <a:ext cx="1650644" cy="54111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581400" y="3344132"/>
                <a:ext cx="121623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6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400" y="3344132"/>
                <a:ext cx="1216230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09600" y="4495800"/>
                <a:ext cx="2203487" cy="5280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𝑏</m:t>
                      </m:r>
                      <m:r>
                        <a:rPr lang="en-US" sz="2800" b="0" i="1" smtClean="0">
                          <a:latin typeface="Cambria Math"/>
                        </a:rPr>
                        <m:t>)  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−4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−5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4495800"/>
                <a:ext cx="2203487" cy="52809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745948" y="4495800"/>
                <a:ext cx="2432140" cy="5522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[</m:t>
                          </m:r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−4</m:t>
                              </m:r>
                            </m:e>
                          </m:d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−5</m:t>
                              </m:r>
                            </m:e>
                          </m:d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5948" y="4495800"/>
                <a:ext cx="2432140" cy="55226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105400" y="4505980"/>
                <a:ext cx="136851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20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400" y="4505980"/>
                <a:ext cx="1368516" cy="52322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1523264" y="1371600"/>
            <a:ext cx="575029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Power Rule of Exponents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76306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76600" y="1143000"/>
            <a:ext cx="21082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2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2590800"/>
            <a:ext cx="8686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3.1/3.2 (1-3):  Percentages and Percentage Problems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3.2(4)/3.3:  Percentage Problems, Percent Increase and Decrease Problems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5.1 – 5.4: Signed Number Review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b="1" dirty="0" smtClean="0"/>
              <a:t>5.5/5.6:  Powers of 10, Scientific and Engineering Notation</a:t>
            </a:r>
          </a:p>
        </p:txBody>
      </p:sp>
    </p:spTree>
    <p:extLst>
      <p:ext uri="{BB962C8B-B14F-4D97-AF65-F5344CB8AC3E}">
        <p14:creationId xmlns:p14="http://schemas.microsoft.com/office/powerpoint/2010/main" val="1754910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2329190"/>
            <a:ext cx="62007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Simplify each expression.   (Example)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57200" y="3352800"/>
                <a:ext cx="183030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𝑐</m:t>
                      </m:r>
                      <m:r>
                        <a:rPr lang="en-US" sz="2800" b="0" i="1" smtClean="0">
                          <a:latin typeface="Cambria Math"/>
                        </a:rPr>
                        <m:t>)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−4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352800"/>
                <a:ext cx="1830309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132115" y="3357890"/>
                <a:ext cx="1841402" cy="541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3</m:t>
                          </m:r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(−4)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2115" y="3357890"/>
                <a:ext cx="1841402" cy="54111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814511" y="3348945"/>
                <a:ext cx="1777281" cy="541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(−12)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4511" y="3348945"/>
                <a:ext cx="1777281" cy="54111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454788" y="3168608"/>
                <a:ext cx="1360822" cy="9017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12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4788" y="3168608"/>
                <a:ext cx="1360822" cy="90178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1523264" y="1371600"/>
            <a:ext cx="575029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Power Rule of Exponents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9169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46052" y="1371600"/>
            <a:ext cx="790472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Summary: Properties of Exponents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46052" y="2133600"/>
                <a:ext cx="756680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For any nonzero real number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"</m:t>
                    </m:r>
                    <m:r>
                      <a:rPr lang="en-US" sz="2800" b="0" i="1" smtClean="0">
                        <a:latin typeface="Cambria Math"/>
                      </a:rPr>
                      <m:t>𝑛</m:t>
                    </m:r>
                    <m:r>
                      <a:rPr lang="en-US" sz="2800" b="0" i="1" smtClean="0">
                        <a:latin typeface="Cambria Math"/>
                      </a:rPr>
                      <m:t>"</m:t>
                    </m:r>
                  </m:oMath>
                </a14:m>
                <a:r>
                  <a:rPr lang="en-US" sz="2800" dirty="0" smtClean="0"/>
                  <a:t>: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0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</a:rPr>
                      <m:t>=1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052" y="2133600"/>
                <a:ext cx="7566801" cy="523220"/>
              </a:xfrm>
              <a:prstGeom prst="rect">
                <a:avLst/>
              </a:prstGeom>
              <a:blipFill rotWithShape="1">
                <a:blip r:embed="rId2"/>
                <a:stretch>
                  <a:fillRect l="-1612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46052" y="2862590"/>
                <a:ext cx="80772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For any nonzero real number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"</m:t>
                    </m:r>
                    <m:r>
                      <a:rPr lang="en-US" sz="2800" b="0" i="1" smtClean="0">
                        <a:latin typeface="Cambria Math"/>
                      </a:rPr>
                      <m:t>𝑛</m:t>
                    </m:r>
                    <m:r>
                      <a:rPr lang="en-US" sz="2800" b="0" i="1" smtClean="0">
                        <a:latin typeface="Cambria Math"/>
                      </a:rPr>
                      <m:t>"</m:t>
                    </m:r>
                  </m:oMath>
                </a14:m>
                <a:r>
                  <a:rPr lang="en-US" sz="2800" dirty="0" smtClean="0"/>
                  <a:t>: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/>
                      </a:rPr>
                      <m:t>    </m:t>
                    </m:r>
                    <m:r>
                      <a:rPr lang="en-US" sz="2800" b="0" i="1" smtClean="0">
                        <a:latin typeface="Cambria Math"/>
                      </a:rPr>
                      <m:t>  </m:t>
                    </m:r>
                    <m:r>
                      <a:rPr lang="en-US" sz="2800" b="0" i="1" smtClean="0">
                        <a:latin typeface="Cambria Math"/>
                      </a:rPr>
                      <m:t>𝑛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∙</m:t>
                    </m:r>
                    <m:sSup>
                      <m:sSupPr>
                        <m:ctrlPr>
                          <a:rPr lang="en-US" sz="2800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−1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</a:rPr>
                      <m:t>=1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052" y="2862590"/>
                <a:ext cx="8077200" cy="523220"/>
              </a:xfrm>
              <a:prstGeom prst="rect">
                <a:avLst/>
              </a:prstGeom>
              <a:blipFill rotWithShape="1">
                <a:blip r:embed="rId3"/>
                <a:stretch>
                  <a:fillRect l="-1509" t="-11765" b="-3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66725" y="3657600"/>
                <a:ext cx="754612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Product Rule: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𝑏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sz="2800" i="1">
                        <a:latin typeface="Cambria Math"/>
                        <a:ea typeface="Cambria Math"/>
                      </a:rPr>
                      <m:t>∙</m:t>
                    </m:r>
                    <m:sSup>
                      <m:sSupPr>
                        <m:ctrlPr>
                          <a:rPr lang="en-US" sz="2800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𝑏</m:t>
                        </m:r>
                      </m:e>
                      <m:sup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𝑚</m:t>
                        </m:r>
                      </m:sup>
                    </m:sSup>
                    <m:r>
                      <a:rPr lang="en-US" sz="2800" i="1"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𝑏</m:t>
                        </m:r>
                      </m:e>
                      <m:sup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𝑛</m:t>
                        </m:r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sz="2800" dirty="0" smtClean="0"/>
                  <a:t> </a:t>
                </a:r>
                <a:endParaRPr lang="en-US" sz="28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725" y="3657600"/>
                <a:ext cx="7546128" cy="523220"/>
              </a:xfrm>
              <a:prstGeom prst="rect">
                <a:avLst/>
              </a:prstGeom>
              <a:blipFill rotWithShape="1">
                <a:blip r:embed="rId4"/>
                <a:stretch>
                  <a:fillRect l="-1698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57200" y="4284573"/>
                <a:ext cx="6200712" cy="7446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Quotient Rule:    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𝑏</m:t>
                            </m:r>
                          </m:e>
                          <m:sup>
                            <m:r>
                              <a:rPr lang="en-US" sz="2800" i="1">
                                <a:latin typeface="Cambria Math"/>
                              </a:rPr>
                              <m:t>𝑛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800" i="1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/>
                                <a:ea typeface="Cambria Math"/>
                              </a:rPr>
                              <m:t>𝑏</m:t>
                            </m:r>
                          </m:e>
                          <m:sup>
                            <m:r>
                              <a:rPr lang="en-US" sz="2800" i="1">
                                <a:latin typeface="Cambria Math"/>
                                <a:ea typeface="Cambria Math"/>
                              </a:rPr>
                              <m:t>𝑚</m:t>
                            </m:r>
                          </m:sup>
                        </m:sSup>
                      </m:den>
                    </m:f>
                    <m:r>
                      <a:rPr lang="en-US" sz="2800" i="1"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𝑏</m:t>
                        </m:r>
                      </m:e>
                      <m:sup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𝑛</m:t>
                        </m:r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𝑚</m:t>
                        </m:r>
                      </m:sup>
                    </m:sSup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4284573"/>
                <a:ext cx="6200712" cy="744627"/>
              </a:xfrm>
              <a:prstGeom prst="rect">
                <a:avLst/>
              </a:prstGeom>
              <a:blipFill rotWithShape="1">
                <a:blip r:embed="rId5"/>
                <a:stretch>
                  <a:fillRect l="-1967"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66725" y="5191780"/>
                <a:ext cx="642931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0" dirty="0" smtClean="0"/>
                  <a:t>Power Rule: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                    </m:t>
                        </m:r>
                        <m:d>
                          <m:dPr>
                            <m:ctrlPr>
                              <a:rPr lang="en-US" sz="2800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800" i="1"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latin typeface="Cambria Math"/>
                                    <a:ea typeface="Cambria Math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US" sz="2800" i="1">
                                    <a:latin typeface="Cambria Math"/>
                                    <a:ea typeface="Cambria Math"/>
                                  </a:rPr>
                                  <m:t>𝑛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𝑚</m:t>
                        </m:r>
                      </m:sup>
                    </m:sSup>
                    <m:r>
                      <a:rPr lang="en-US" sz="2800" i="1"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𝑏</m:t>
                        </m:r>
                      </m:e>
                      <m:sup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𝑛</m:t>
                        </m:r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𝑚</m:t>
                        </m:r>
                      </m:sup>
                    </m:sSup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725" y="5191780"/>
                <a:ext cx="6429312" cy="523220"/>
              </a:xfrm>
              <a:prstGeom prst="rect">
                <a:avLst/>
              </a:prstGeom>
              <a:blipFill rotWithShape="1">
                <a:blip r:embed="rId6"/>
                <a:stretch>
                  <a:fillRect l="-1992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9487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25235" y="1295400"/>
            <a:ext cx="449353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Rules of Exponents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2209800"/>
            <a:ext cx="8610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Simplify each expression using the product, quotient or power rules of exponents. (Skill Check)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85800" y="3390757"/>
                <a:ext cx="472263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𝑎</m:t>
                      </m:r>
                      <m:r>
                        <a:rPr lang="en-US" sz="2800" b="0" i="1" smtClean="0">
                          <a:latin typeface="Cambria Math"/>
                        </a:rPr>
                        <m:t>) (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7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</a:rPr>
                        <m:t>)</m:t>
                      </m:r>
                      <m:d>
                        <m:d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              =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10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3390757"/>
                <a:ext cx="4722638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89365" y="4377071"/>
                <a:ext cx="5711435" cy="9569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𝑏</m:t>
                      </m:r>
                      <m:r>
                        <a:rPr lang="en-US" sz="2800" b="0" i="1" smtClean="0">
                          <a:latin typeface="Cambria Math"/>
                        </a:rPr>
                        <m:t>)   </m:t>
                      </m:r>
                      <m:f>
                        <m:f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10</m:t>
                          </m:r>
                        </m:den>
                      </m:f>
                      <m:r>
                        <a:rPr lang="en-US" sz="2800" b="0" i="1" smtClean="0">
                          <a:latin typeface="Cambria Math"/>
                        </a:rPr>
                        <m:t>                           =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</a:rPr>
                        <m:t>=100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365" y="4377071"/>
                <a:ext cx="5711435" cy="95692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ounded Rectangle 5"/>
          <p:cNvSpPr/>
          <p:nvPr/>
        </p:nvSpPr>
        <p:spPr bwMode="auto">
          <a:xfrm>
            <a:off x="3946009" y="3395782"/>
            <a:ext cx="2133600" cy="677707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9525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3962400" y="4504936"/>
            <a:ext cx="2438400" cy="677707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9525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7772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25235" y="1295400"/>
            <a:ext cx="449353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Rules of Exponents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2209800"/>
            <a:ext cx="8610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Simplify each expression using the product, quotient or power rules of exponents. (Skill Check)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85800" y="3390757"/>
                <a:ext cx="473386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𝑐</m:t>
                      </m:r>
                      <m:r>
                        <a:rPr lang="en-US" sz="2800" b="0" i="1" smtClean="0">
                          <a:latin typeface="Cambria Math"/>
                        </a:rPr>
                        <m:t>) 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6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4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</a:rPr>
                        <m:t>                       =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24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3390757"/>
                <a:ext cx="4733860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89365" y="4377071"/>
                <a:ext cx="7423378" cy="10086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𝑑</m:t>
                      </m:r>
                      <m:r>
                        <a:rPr lang="en-US" sz="2800" b="0" i="1" smtClean="0">
                          <a:latin typeface="Cambria Math"/>
                        </a:rPr>
                        <m:t>)   </m:t>
                      </m:r>
                      <m:f>
                        <m:f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/>
                                </a:rPr>
                                <m:t>5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/>
                                </a:rPr>
                                <m:t>9</m:t>
                              </m:r>
                            </m:sup>
                          </m:sSup>
                        </m:den>
                      </m:f>
                      <m:r>
                        <a:rPr lang="en-US" sz="2800" b="0" i="1" smtClean="0">
                          <a:latin typeface="Cambria Math"/>
                        </a:rPr>
                        <m:t>                          =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−4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10,000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365" y="4377071"/>
                <a:ext cx="7423378" cy="100867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ounded Rectangle 5"/>
          <p:cNvSpPr/>
          <p:nvPr/>
        </p:nvSpPr>
        <p:spPr bwMode="auto">
          <a:xfrm>
            <a:off x="3672114" y="3313513"/>
            <a:ext cx="2133600" cy="677707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9525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3688505" y="4422667"/>
            <a:ext cx="4424238" cy="963078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9525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85179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25235" y="1295400"/>
            <a:ext cx="449353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Rules of Exponents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2209800"/>
            <a:ext cx="8610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Simplify each expression using the product, quotient or power rules of exponents. (Skill Check)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85800" y="3390757"/>
                <a:ext cx="489005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𝑒</m:t>
                      </m:r>
                      <m:r>
                        <a:rPr lang="en-US" sz="2800" b="0" i="1" smtClean="0">
                          <a:latin typeface="Cambria Math"/>
                        </a:rPr>
                        <m:t>) (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</a:rPr>
                        <m:t>)</m:t>
                      </m:r>
                      <m:d>
                        <m:d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/>
                                </a:rPr>
                                <m:t>8</m:t>
                              </m:r>
                            </m:sup>
                          </m:sSup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              =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7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3390757"/>
                <a:ext cx="4890057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89365" y="4377071"/>
                <a:ext cx="5908028" cy="9569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𝑓</m:t>
                      </m:r>
                      <m:r>
                        <a:rPr lang="en-US" sz="2800" b="0" i="1" smtClean="0">
                          <a:latin typeface="Cambria Math"/>
                        </a:rPr>
                        <m:t>)   </m:t>
                      </m:r>
                      <m:f>
                        <m:f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/>
                                </a:rPr>
                                <m:t>−3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/>
                                </a:rPr>
                                <m:t>−5</m:t>
                              </m:r>
                            </m:sup>
                          </m:sSup>
                        </m:den>
                      </m:f>
                      <m:r>
                        <a:rPr lang="en-US" sz="2800" b="0" i="1" smtClean="0">
                          <a:latin typeface="Cambria Math"/>
                        </a:rPr>
                        <m:t>                           =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</a:rPr>
                        <m:t>=100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365" y="4377071"/>
                <a:ext cx="5908028" cy="95692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ounded Rectangle 5"/>
          <p:cNvSpPr/>
          <p:nvPr/>
        </p:nvSpPr>
        <p:spPr bwMode="auto">
          <a:xfrm>
            <a:off x="4114800" y="3395782"/>
            <a:ext cx="2133600" cy="677707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9525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4131191" y="4504936"/>
            <a:ext cx="2466202" cy="677707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9525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85179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67000" y="1219200"/>
            <a:ext cx="36086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Question?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2771" y="2590800"/>
            <a:ext cx="84364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“What is the speed of light in a vacuum in meters per second?”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2438400" y="4114800"/>
            <a:ext cx="36215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299,792,458 m/s</a:t>
            </a:r>
            <a:endParaRPr lang="en-US" sz="3600" dirty="0"/>
          </a:p>
        </p:txBody>
      </p:sp>
      <p:sp>
        <p:nvSpPr>
          <p:cNvPr id="5" name="Rounded Rectangle 4"/>
          <p:cNvSpPr/>
          <p:nvPr/>
        </p:nvSpPr>
        <p:spPr bwMode="auto">
          <a:xfrm>
            <a:off x="2005138" y="4114800"/>
            <a:ext cx="4270542" cy="677707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9525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29491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67000" y="1219200"/>
            <a:ext cx="36086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Question?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2771" y="2590800"/>
            <a:ext cx="84364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“What is the approximate average distance in meters from the planet Earth to the sun ?”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2133600" y="4267200"/>
            <a:ext cx="42883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150,000,000,000 m</a:t>
            </a:r>
            <a:endParaRPr lang="en-US" sz="3600" dirty="0"/>
          </a:p>
        </p:txBody>
      </p:sp>
      <p:sp>
        <p:nvSpPr>
          <p:cNvPr id="5" name="Rounded Rectangle 4"/>
          <p:cNvSpPr/>
          <p:nvPr/>
        </p:nvSpPr>
        <p:spPr bwMode="auto">
          <a:xfrm>
            <a:off x="2110013" y="4251511"/>
            <a:ext cx="4311939" cy="677707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9525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29639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67000" y="1219200"/>
            <a:ext cx="36086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Question?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02771" y="2590800"/>
                <a:ext cx="8436429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“How many molecules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sz="32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3200" b="0" i="1" smtClean="0">
                        <a:latin typeface="Cambria Math"/>
                      </a:rPr>
                      <m:t>𝑂</m:t>
                    </m:r>
                  </m:oMath>
                </a14:m>
                <a:r>
                  <a:rPr lang="en-US" sz="3200" dirty="0" smtClean="0"/>
                  <a:t> are there in a mole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sz="32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3200" b="0" i="1" smtClean="0">
                        <a:latin typeface="Cambria Math"/>
                      </a:rPr>
                      <m:t>𝑂</m:t>
                    </m:r>
                  </m:oMath>
                </a14:m>
                <a:r>
                  <a:rPr lang="en-US" sz="3200" dirty="0" smtClean="0"/>
                  <a:t>?”</a:t>
                </a:r>
                <a:endParaRPr lang="en-US" sz="32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771" y="2590800"/>
                <a:ext cx="8436429" cy="1077218"/>
              </a:xfrm>
              <a:prstGeom prst="rect">
                <a:avLst/>
              </a:prstGeom>
              <a:blipFill rotWithShape="1">
                <a:blip r:embed="rId2"/>
                <a:stretch>
                  <a:fillRect l="-1806" t="-7345" b="-17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143000" y="4191000"/>
            <a:ext cx="71096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60,220,000,000,000,000,000,000</a:t>
            </a:r>
            <a:endParaRPr lang="en-US" sz="3600" dirty="0"/>
          </a:p>
        </p:txBody>
      </p:sp>
      <p:sp>
        <p:nvSpPr>
          <p:cNvPr id="5" name="Rounded Rectangle 4"/>
          <p:cNvSpPr/>
          <p:nvPr/>
        </p:nvSpPr>
        <p:spPr bwMode="auto">
          <a:xfrm>
            <a:off x="1157514" y="4191000"/>
            <a:ext cx="6919686" cy="677707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9525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29639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67000" y="1219200"/>
            <a:ext cx="36086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Question?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2771" y="2590800"/>
            <a:ext cx="84364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“What is the diameter of a oxygen atom?”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2148224" y="3784377"/>
            <a:ext cx="41601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0.000000000001 m</a:t>
            </a:r>
            <a:endParaRPr lang="en-US" sz="3600" dirty="0"/>
          </a:p>
        </p:txBody>
      </p:sp>
      <p:sp>
        <p:nvSpPr>
          <p:cNvPr id="5" name="Rounded Rectangle 4"/>
          <p:cNvSpPr/>
          <p:nvPr/>
        </p:nvSpPr>
        <p:spPr bwMode="auto">
          <a:xfrm>
            <a:off x="1981551" y="3753001"/>
            <a:ext cx="4326785" cy="677707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9525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29639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53474" y="1295400"/>
            <a:ext cx="423705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Scientific Notation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1" y="2590800"/>
            <a:ext cx="838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Scientific notation is a method to express large and small numbers as the product of two factors,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1470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1597" y="1371600"/>
            <a:ext cx="828944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Reciprocals and Negative Exponents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219200" y="2438400"/>
                <a:ext cx="6252033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/>
                  <a:t>For any nonzero real number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"</m:t>
                    </m:r>
                    <m:r>
                      <a:rPr lang="en-US" sz="3200" b="0" i="1" smtClean="0">
                        <a:latin typeface="Cambria Math"/>
                      </a:rPr>
                      <m:t>𝑛</m:t>
                    </m:r>
                    <m:r>
                      <a:rPr lang="en-US" sz="3200" b="0" i="1" smtClean="0">
                        <a:latin typeface="Cambria Math"/>
                      </a:rPr>
                      <m:t>"</m:t>
                    </m:r>
                  </m:oMath>
                </a14:m>
                <a:r>
                  <a:rPr lang="en-US" sz="3200" dirty="0" smtClean="0"/>
                  <a:t>:</a:t>
                </a:r>
              </a:p>
              <a:p>
                <a:endParaRPr lang="en-US" sz="3200" dirty="0"/>
              </a:p>
              <a:p>
                <a:r>
                  <a:rPr lang="en-US" sz="3200" dirty="0" smtClean="0"/>
                  <a:t>       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sz="3200" b="0" i="1" smtClean="0">
                            <a:latin typeface="Cambria Math"/>
                          </a:rPr>
                          <m:t>0</m:t>
                        </m:r>
                      </m:sup>
                    </m:sSup>
                    <m:r>
                      <a:rPr lang="en-US" sz="3200" b="0" i="1" smtClean="0">
                        <a:latin typeface="Cambria Math"/>
                      </a:rPr>
                      <m:t>=1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2438400"/>
                <a:ext cx="6252033" cy="1569660"/>
              </a:xfrm>
              <a:prstGeom prst="rect">
                <a:avLst/>
              </a:prstGeom>
              <a:blipFill rotWithShape="1">
                <a:blip r:embed="rId2"/>
                <a:stretch>
                  <a:fillRect l="-2437" t="-5058" r="-1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38200" y="4869974"/>
                <a:ext cx="147809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5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0</m:t>
                          </m:r>
                        </m:sup>
                      </m:sSup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869974"/>
                <a:ext cx="1478097" cy="5847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296111" y="4869974"/>
                <a:ext cx="212487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−3</m:t>
                              </m:r>
                            </m:e>
                          </m:d>
                        </m:e>
                        <m:sup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0</m:t>
                          </m:r>
                        </m:sup>
                      </m:sSup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6111" y="4869974"/>
                <a:ext cx="2124876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400800" y="4869974"/>
                <a:ext cx="170572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0</m:t>
                          </m:r>
                        </m:sup>
                      </m:sSup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800" y="4869974"/>
                <a:ext cx="1705723" cy="5847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7554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53474" y="1295400"/>
            <a:ext cx="423705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Scientific Notation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1" y="2590800"/>
            <a:ext cx="8382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Scientific notation is a method to express large and small numbers as the product of two factors,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- </a:t>
            </a:r>
            <a:r>
              <a:rPr lang="en-US" sz="2800" dirty="0" smtClean="0">
                <a:solidFill>
                  <a:srgbClr val="FF0000"/>
                </a:solidFill>
              </a:rPr>
              <a:t>the first factor is a number whose absolute value is greater than or equal to 1 and less than 10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26346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53474" y="1295400"/>
            <a:ext cx="423705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Scientific Notation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1" y="2590800"/>
            <a:ext cx="8382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Scientific notation is a method to express large and small numbers as the product of two factors,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- the first factor is a number whose absolute value is greater than or equal to 1 and less than 10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- </a:t>
            </a:r>
            <a:r>
              <a:rPr lang="en-US" sz="2800" dirty="0" smtClean="0">
                <a:solidFill>
                  <a:srgbClr val="FF0000"/>
                </a:solidFill>
              </a:rPr>
              <a:t>the second factor is a power of 10.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68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53474" y="1295400"/>
            <a:ext cx="423705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Scientific Notation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1" y="2590800"/>
            <a:ext cx="8382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Scientific notation is a method to express large and small numbers as the product of two factors,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- the first factor is a number whose absolute value is greater than or equal to 1 and less than 10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- the second factor is a power of 10.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281899" y="5257800"/>
                <a:ext cx="193482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5.46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×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1899" y="5257800"/>
                <a:ext cx="1934825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191000" y="5276850"/>
                <a:ext cx="2393284" cy="5280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−7.23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×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−5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5276850"/>
                <a:ext cx="2393284" cy="52809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0065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5428" y="1447800"/>
            <a:ext cx="685315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Ordinary to Scientific Notation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2372380"/>
            <a:ext cx="8610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To convert a number from ordinary(standard) form to scientific notation: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92619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5428" y="1447800"/>
            <a:ext cx="685315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Ordinary to Scientific Notation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2372380"/>
            <a:ext cx="8610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To convert a number from ordinary(standard) form to scientific notation:</a:t>
            </a:r>
          </a:p>
          <a:p>
            <a:endParaRPr lang="en-US" sz="2800" dirty="0"/>
          </a:p>
          <a:p>
            <a:pPr marL="514350" indent="-514350">
              <a:buFont typeface="+mj-lt"/>
              <a:buAutoNum type="arabicParenR"/>
            </a:pPr>
            <a:r>
              <a:rPr lang="en-US" sz="2800" dirty="0" smtClean="0">
                <a:solidFill>
                  <a:srgbClr val="FF0000"/>
                </a:solidFill>
              </a:rPr>
              <a:t>Move the decimal point to the right of the left-most non-zero digit.</a:t>
            </a:r>
          </a:p>
        </p:txBody>
      </p:sp>
    </p:spTree>
    <p:extLst>
      <p:ext uri="{BB962C8B-B14F-4D97-AF65-F5344CB8AC3E}">
        <p14:creationId xmlns:p14="http://schemas.microsoft.com/office/powerpoint/2010/main" val="294636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5428" y="1447800"/>
            <a:ext cx="685315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Ordinary to Scientific Notation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2372380"/>
            <a:ext cx="86106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To convert a number from ordinary(standard) form to scientific notation:</a:t>
            </a:r>
          </a:p>
          <a:p>
            <a:endParaRPr lang="en-US" sz="2800" dirty="0"/>
          </a:p>
          <a:p>
            <a:pPr marL="514350" indent="-514350">
              <a:buFont typeface="+mj-lt"/>
              <a:buAutoNum type="arabicParenR"/>
            </a:pPr>
            <a:r>
              <a:rPr lang="en-US" sz="2800" dirty="0" smtClean="0"/>
              <a:t>Move the decimal point to the right of the left-most non-zero digit.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800" dirty="0" smtClean="0">
                <a:solidFill>
                  <a:srgbClr val="FF0000"/>
                </a:solidFill>
              </a:rPr>
              <a:t>Determine the power of 10 needed to return the value of the original number when multiplied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36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5428" y="1447800"/>
            <a:ext cx="685315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Ordinary to Scientific Notation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2286000"/>
            <a:ext cx="87414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Convert each number to scientific notation. (Example)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38200" y="3124200"/>
                <a:ext cx="155279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𝑎</m:t>
                      </m:r>
                      <m:r>
                        <a:rPr lang="en-US" sz="2800" b="0" i="1" smtClean="0">
                          <a:latin typeface="Cambria Math"/>
                        </a:rPr>
                        <m:t>)    546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124200"/>
                <a:ext cx="1552797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524000" y="3676448"/>
                <a:ext cx="95410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546.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3676448"/>
                <a:ext cx="954107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urved Down Arrow 5"/>
          <p:cNvSpPr/>
          <p:nvPr/>
        </p:nvSpPr>
        <p:spPr bwMode="auto">
          <a:xfrm rot="10800000">
            <a:off x="1828799" y="4129314"/>
            <a:ext cx="476290" cy="365760"/>
          </a:xfrm>
          <a:prstGeom prst="curvedDown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19400" y="3540967"/>
            <a:ext cx="4953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The decimal point needs to move to the left two places.</a:t>
            </a:r>
            <a:endParaRPr lang="en-US" sz="2800" dirty="0">
              <a:solidFill>
                <a:srgbClr val="FF0000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524000" y="3733800"/>
            <a:ext cx="7421225" cy="1815882"/>
            <a:chOff x="1524000" y="3720882"/>
            <a:chExt cx="7421225" cy="1815882"/>
          </a:xfrm>
        </p:grpSpPr>
        <p:grpSp>
          <p:nvGrpSpPr>
            <p:cNvPr id="11" name="Group 10"/>
            <p:cNvGrpSpPr/>
            <p:nvPr/>
          </p:nvGrpSpPr>
          <p:grpSpPr>
            <a:xfrm>
              <a:off x="1524000" y="3720882"/>
              <a:ext cx="7421225" cy="1815882"/>
              <a:chOff x="1524000" y="2806482"/>
              <a:chExt cx="7421225" cy="181588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TextBox 8"/>
                  <p:cNvSpPr txBox="1"/>
                  <p:nvPr/>
                </p:nvSpPr>
                <p:spPr>
                  <a:xfrm>
                    <a:off x="1524000" y="3720882"/>
                    <a:ext cx="1934825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latin typeface="Cambria Math"/>
                            </a:rPr>
                            <m:t>5.46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×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9" name="TextBox 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24000" y="3720882"/>
                    <a:ext cx="1934825" cy="523220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0" name="TextBox 9"/>
              <p:cNvSpPr txBox="1"/>
              <p:nvPr/>
            </p:nvSpPr>
            <p:spPr>
              <a:xfrm>
                <a:off x="3458825" y="2806482"/>
                <a:ext cx="5486400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FF0000"/>
                    </a:solidFill>
                  </a:rPr>
                  <a:t>To return the decimal point to its position in the original number we need to move 2 places in the positive direction.</a:t>
                </a:r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12" name="Curved Up Arrow 11"/>
            <p:cNvSpPr/>
            <p:nvPr/>
          </p:nvSpPr>
          <p:spPr bwMode="auto">
            <a:xfrm>
              <a:off x="1857598" y="4129314"/>
              <a:ext cx="533399" cy="386765"/>
            </a:xfrm>
            <a:prstGeom prst="curvedUp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97" charset="0"/>
                <a:ea typeface="ＭＳ Ｐゴシック" pitchFamily="-97" charset="-128"/>
                <a:cs typeface="ＭＳ Ｐゴシック" pitchFamily="-97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53924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6" grpId="1" animBg="1"/>
      <p:bldP spid="8" grpId="0"/>
      <p:bldP spid="8" grpId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5428" y="1447800"/>
            <a:ext cx="685315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Ordinary to Scientific Notation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2286000"/>
            <a:ext cx="87414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Convert each number to scientific notation. (Example)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38200" y="3124200"/>
                <a:ext cx="201677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𝑏</m:t>
                      </m:r>
                      <m:r>
                        <a:rPr lang="en-US" sz="2800" b="0" i="1" smtClean="0">
                          <a:latin typeface="Cambria Math"/>
                        </a:rPr>
                        <m:t>)    0.0073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124200"/>
                <a:ext cx="2016771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524000" y="3676448"/>
                <a:ext cx="135165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0.0073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3676448"/>
                <a:ext cx="1351652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2819400" y="3540967"/>
            <a:ext cx="533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The decimal point needs to move to the right three places.</a:t>
            </a:r>
            <a:endParaRPr lang="en-US" sz="2800" dirty="0">
              <a:solidFill>
                <a:srgbClr val="FF0000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524000" y="3733800"/>
            <a:ext cx="7421225" cy="1815882"/>
            <a:chOff x="1524000" y="3733800"/>
            <a:chExt cx="7421225" cy="1815882"/>
          </a:xfrm>
        </p:grpSpPr>
        <p:sp>
          <p:nvSpPr>
            <p:cNvPr id="6" name="Curved Down Arrow 5"/>
            <p:cNvSpPr/>
            <p:nvPr/>
          </p:nvSpPr>
          <p:spPr bwMode="auto">
            <a:xfrm rot="10800000">
              <a:off x="1864582" y="4108309"/>
              <a:ext cx="726218" cy="365760"/>
            </a:xfrm>
            <a:prstGeom prst="curvedDownArrow">
              <a:avLst/>
            </a:prstGeom>
            <a:solidFill>
              <a:srgbClr val="00B0F0"/>
            </a:solidFill>
            <a:ln w="9525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97" charset="0"/>
                <a:ea typeface="ＭＳ Ｐゴシック" pitchFamily="-97" charset="-128"/>
                <a:cs typeface="ＭＳ Ｐゴシック" pitchFamily="-97" charset="-128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1524000" y="3733800"/>
              <a:ext cx="7421225" cy="1815882"/>
              <a:chOff x="1524000" y="1421964"/>
              <a:chExt cx="7421225" cy="181588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TextBox 8"/>
                  <p:cNvSpPr txBox="1"/>
                  <p:nvPr/>
                </p:nvSpPr>
                <p:spPr>
                  <a:xfrm>
                    <a:off x="1524000" y="2336364"/>
                    <a:ext cx="1926810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latin typeface="Cambria Math"/>
                            </a:rPr>
                            <m:t>7.3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×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−3</m:t>
                              </m:r>
                            </m:sup>
                          </m:sSup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9" name="TextBox 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24000" y="2336364"/>
                    <a:ext cx="1926810" cy="523220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0" name="TextBox 9"/>
              <p:cNvSpPr txBox="1"/>
              <p:nvPr/>
            </p:nvSpPr>
            <p:spPr>
              <a:xfrm>
                <a:off x="3458825" y="1421964"/>
                <a:ext cx="5486400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FF0000"/>
                    </a:solidFill>
                  </a:rPr>
                  <a:t>To return the decimal point to its position in the original number we need to move 3 places in the negative direction.</a:t>
                </a:r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p:grpSp>
      </p:grpSp>
      <p:sp>
        <p:nvSpPr>
          <p:cNvPr id="12" name="Curved Up Arrow 11"/>
          <p:cNvSpPr/>
          <p:nvPr/>
        </p:nvSpPr>
        <p:spPr bwMode="auto">
          <a:xfrm>
            <a:off x="1864582" y="4108309"/>
            <a:ext cx="726218" cy="386765"/>
          </a:xfrm>
          <a:prstGeom prst="curvedUp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85470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8" grpId="1"/>
      <p:bldP spid="12" grpId="0" animBg="1"/>
      <p:bldP spid="12" grpId="1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28600" y="1219200"/>
            <a:ext cx="946033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Ordinary to Scientific 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Notation</a:t>
            </a:r>
          </a:p>
          <a:p>
            <a:pPr algn="ctr"/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</a:t>
            </a:r>
            <a:r>
              <a:rPr lang="en-US" sz="3600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shhhhhhh</a:t>
            </a:r>
            <a:r>
              <a:rPr lang="en-US" sz="36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....)</a:t>
            </a:r>
            <a:endParaRPr lang="en-U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2829580"/>
            <a:ext cx="3428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Use “2</a:t>
            </a:r>
            <a:r>
              <a:rPr lang="en-US" sz="2800" baseline="30000" dirty="0" smtClean="0"/>
              <a:t>nd”</a:t>
            </a:r>
            <a:r>
              <a:rPr lang="en-US" sz="2800" dirty="0" smtClean="0"/>
              <a:t> “SCI” keys</a:t>
            </a:r>
            <a:endParaRPr lang="en-US" sz="2800" dirty="0" smtClean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673301" y="3644106"/>
                <a:ext cx="147668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200000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3301" y="3644106"/>
                <a:ext cx="1476686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/>
          <p:cNvSpPr txBox="1"/>
          <p:nvPr/>
        </p:nvSpPr>
        <p:spPr>
          <a:xfrm>
            <a:off x="317501" y="3648979"/>
            <a:ext cx="15874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Display:</a:t>
            </a:r>
            <a:endParaRPr lang="en-US" sz="2800" dirty="0" smtClean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17501" y="4398090"/>
            <a:ext cx="15874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Buttons:</a:t>
            </a:r>
            <a:endParaRPr lang="en-US" sz="2800" dirty="0" smtClean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04800" y="5181600"/>
            <a:ext cx="15874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Display:</a:t>
            </a:r>
            <a:endParaRPr lang="en-US" sz="2800" dirty="0" smtClean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2888734" y="5181600"/>
                <a:ext cx="959365" cy="5280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2 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05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8734" y="5181600"/>
                <a:ext cx="959365" cy="52809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5791200" y="3681412"/>
                <a:ext cx="155042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0.00642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200" y="3681412"/>
                <a:ext cx="1550424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6043288" y="5181600"/>
                <a:ext cx="162140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6.42 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−03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3288" y="5181600"/>
                <a:ext cx="1621406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/>
          <p:cNvGrpSpPr/>
          <p:nvPr/>
        </p:nvGrpSpPr>
        <p:grpSpPr>
          <a:xfrm>
            <a:off x="2781299" y="4114800"/>
            <a:ext cx="1409701" cy="898842"/>
            <a:chOff x="3390899" y="4038600"/>
            <a:chExt cx="1409701" cy="898842"/>
          </a:xfrm>
        </p:grpSpPr>
        <p:grpSp>
          <p:nvGrpSpPr>
            <p:cNvPr id="6" name="Group 5"/>
            <p:cNvGrpSpPr/>
            <p:nvPr/>
          </p:nvGrpSpPr>
          <p:grpSpPr>
            <a:xfrm>
              <a:off x="3390899" y="4413250"/>
              <a:ext cx="685800" cy="523220"/>
              <a:chOff x="4343400" y="2438400"/>
              <a:chExt cx="685800" cy="523220"/>
            </a:xfrm>
          </p:grpSpPr>
          <p:sp>
            <p:nvSpPr>
              <p:cNvPr id="4" name="Rectangle 3"/>
              <p:cNvSpPr/>
              <p:nvPr/>
            </p:nvSpPr>
            <p:spPr bwMode="auto">
              <a:xfrm>
                <a:off x="4343400" y="2438400"/>
                <a:ext cx="609600" cy="52322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97" charset="0"/>
                  <a:ea typeface="ＭＳ Ｐゴシック" pitchFamily="-97" charset="-128"/>
                  <a:cs typeface="ＭＳ Ｐゴシック" pitchFamily="-97" charset="-128"/>
                </a:endParaRPr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4343400" y="2484398"/>
                <a:ext cx="685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b="1" dirty="0" smtClean="0"/>
                  <a:t>2nd</a:t>
                </a:r>
                <a:endParaRPr lang="en-US" sz="1800" b="1" dirty="0"/>
              </a:p>
            </p:txBody>
          </p:sp>
        </p:grpSp>
        <p:grpSp>
          <p:nvGrpSpPr>
            <p:cNvPr id="51" name="Group 50"/>
            <p:cNvGrpSpPr/>
            <p:nvPr/>
          </p:nvGrpSpPr>
          <p:grpSpPr>
            <a:xfrm>
              <a:off x="4114800" y="4038600"/>
              <a:ext cx="685800" cy="898842"/>
              <a:chOff x="4343400" y="2062778"/>
              <a:chExt cx="685800" cy="898842"/>
            </a:xfrm>
          </p:grpSpPr>
          <p:sp>
            <p:nvSpPr>
              <p:cNvPr id="52" name="Rectangle 51"/>
              <p:cNvSpPr/>
              <p:nvPr/>
            </p:nvSpPr>
            <p:spPr bwMode="auto">
              <a:xfrm>
                <a:off x="4343400" y="2438400"/>
                <a:ext cx="609600" cy="52322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-97" charset="0"/>
                    <a:ea typeface="ＭＳ Ｐゴシック" pitchFamily="-97" charset="-128"/>
                    <a:cs typeface="ＭＳ Ｐゴシック" pitchFamily="-97" charset="-128"/>
                  </a:rPr>
                  <a:t> </a:t>
                </a:r>
                <a:r>
                  <a:rPr kumimoji="0" lang="en-US" sz="12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-97" charset="0"/>
                    <a:ea typeface="ＭＳ Ｐゴシック" pitchFamily="-97" charset="-128"/>
                    <a:cs typeface="ＭＳ Ｐゴシック" pitchFamily="-97" charset="-128"/>
                  </a:rPr>
                  <a:t> </a:t>
                </a:r>
                <a:r>
                  <a: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latin typeface="Arial" pitchFamily="-97" charset="0"/>
                    <a:ea typeface="ＭＳ Ｐゴシック" pitchFamily="-97" charset="-128"/>
                    <a:cs typeface="ＭＳ Ｐゴシック" pitchFamily="-97" charset="-128"/>
                  </a:rPr>
                  <a:t>5</a:t>
                </a: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Arial" pitchFamily="-97" charset="0"/>
                  <a:ea typeface="ＭＳ Ｐゴシック" pitchFamily="-97" charset="-128"/>
                  <a:cs typeface="ＭＳ Ｐゴシック" pitchFamily="-97" charset="-128"/>
                </a:endParaRP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4343400" y="2062778"/>
                <a:ext cx="685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b="1" dirty="0" smtClean="0"/>
                  <a:t>SCI</a:t>
                </a:r>
                <a:endParaRPr lang="en-US" sz="1800" b="1" dirty="0"/>
              </a:p>
            </p:txBody>
          </p:sp>
        </p:grpSp>
      </p:grpSp>
      <p:grpSp>
        <p:nvGrpSpPr>
          <p:cNvPr id="54" name="Group 53"/>
          <p:cNvGrpSpPr/>
          <p:nvPr/>
        </p:nvGrpSpPr>
        <p:grpSpPr>
          <a:xfrm>
            <a:off x="4448175" y="2794179"/>
            <a:ext cx="685800" cy="523220"/>
            <a:chOff x="4343400" y="2438400"/>
            <a:chExt cx="685800" cy="523220"/>
          </a:xfrm>
        </p:grpSpPr>
        <p:sp>
          <p:nvSpPr>
            <p:cNvPr id="55" name="Rectangle 54"/>
            <p:cNvSpPr/>
            <p:nvPr/>
          </p:nvSpPr>
          <p:spPr bwMode="auto">
            <a:xfrm>
              <a:off x="4343400" y="2438400"/>
              <a:ext cx="609600" cy="52322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97" charset="0"/>
                <a:ea typeface="ＭＳ Ｐゴシック" pitchFamily="-97" charset="-128"/>
                <a:cs typeface="ＭＳ Ｐゴシック" pitchFamily="-97" charset="-128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4343400" y="2484398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 smtClean="0"/>
                <a:t>2nd</a:t>
              </a:r>
              <a:endParaRPr lang="en-US" sz="1800" b="1" dirty="0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5172076" y="2419529"/>
            <a:ext cx="685800" cy="898842"/>
            <a:chOff x="4343400" y="2062778"/>
            <a:chExt cx="685800" cy="898842"/>
          </a:xfrm>
        </p:grpSpPr>
        <p:sp>
          <p:nvSpPr>
            <p:cNvPr id="58" name="Rectangle 57"/>
            <p:cNvSpPr/>
            <p:nvPr/>
          </p:nvSpPr>
          <p:spPr bwMode="auto">
            <a:xfrm>
              <a:off x="4343400" y="2438400"/>
              <a:ext cx="609600" cy="52322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97" charset="0"/>
                  <a:ea typeface="ＭＳ Ｐゴシック" pitchFamily="-97" charset="-128"/>
                  <a:cs typeface="ＭＳ Ｐゴシック" pitchFamily="-97" charset="-128"/>
                </a:rPr>
                <a:t> </a:t>
              </a: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97" charset="0"/>
                  <a:ea typeface="ＭＳ Ｐゴシック" pitchFamily="-97" charset="-128"/>
                  <a:cs typeface="ＭＳ Ｐゴシック" pitchFamily="-97" charset="-128"/>
                </a:rPr>
                <a:t> 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Arial" pitchFamily="-97" charset="0"/>
                  <a:ea typeface="ＭＳ Ｐゴシック" pitchFamily="-97" charset="-128"/>
                  <a:cs typeface="ＭＳ Ｐゴシック" pitchFamily="-97" charset="-128"/>
                </a:rPr>
                <a:t>5</a:t>
              </a: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itchFamily="-97" charset="0"/>
                <a:ea typeface="ＭＳ Ｐゴシック" pitchFamily="-97" charset="-128"/>
                <a:cs typeface="ＭＳ Ｐゴシック" pitchFamily="-97" charset="-128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4343400" y="2062778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 smtClean="0"/>
                <a:t>SCI</a:t>
              </a:r>
              <a:endParaRPr lang="en-US" sz="1800" b="1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959498" y="4114800"/>
            <a:ext cx="1409701" cy="898842"/>
            <a:chOff x="6792324" y="4043978"/>
            <a:chExt cx="1409701" cy="898842"/>
          </a:xfrm>
        </p:grpSpPr>
        <p:grpSp>
          <p:nvGrpSpPr>
            <p:cNvPr id="60" name="Group 59"/>
            <p:cNvGrpSpPr/>
            <p:nvPr/>
          </p:nvGrpSpPr>
          <p:grpSpPr>
            <a:xfrm>
              <a:off x="6792324" y="4418628"/>
              <a:ext cx="685800" cy="523220"/>
              <a:chOff x="4343400" y="2438400"/>
              <a:chExt cx="685800" cy="523220"/>
            </a:xfrm>
          </p:grpSpPr>
          <p:sp>
            <p:nvSpPr>
              <p:cNvPr id="61" name="Rectangle 60"/>
              <p:cNvSpPr/>
              <p:nvPr/>
            </p:nvSpPr>
            <p:spPr bwMode="auto">
              <a:xfrm>
                <a:off x="4343400" y="2438400"/>
                <a:ext cx="609600" cy="52322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97" charset="0"/>
                  <a:ea typeface="ＭＳ Ｐゴシック" pitchFamily="-97" charset="-128"/>
                  <a:cs typeface="ＭＳ Ｐゴシック" pitchFamily="-97" charset="-128"/>
                </a:endParaRP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4343400" y="2484398"/>
                <a:ext cx="685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b="1" dirty="0" smtClean="0"/>
                  <a:t>2nd</a:t>
                </a:r>
                <a:endParaRPr lang="en-US" sz="1800" b="1" dirty="0"/>
              </a:p>
            </p:txBody>
          </p:sp>
        </p:grpSp>
        <p:grpSp>
          <p:nvGrpSpPr>
            <p:cNvPr id="63" name="Group 62"/>
            <p:cNvGrpSpPr/>
            <p:nvPr/>
          </p:nvGrpSpPr>
          <p:grpSpPr>
            <a:xfrm>
              <a:off x="7516225" y="4043978"/>
              <a:ext cx="685800" cy="898842"/>
              <a:chOff x="4343400" y="2062778"/>
              <a:chExt cx="685800" cy="898842"/>
            </a:xfrm>
          </p:grpSpPr>
          <p:sp>
            <p:nvSpPr>
              <p:cNvPr id="64" name="Rectangle 63"/>
              <p:cNvSpPr/>
              <p:nvPr/>
            </p:nvSpPr>
            <p:spPr bwMode="auto">
              <a:xfrm>
                <a:off x="4343400" y="2438400"/>
                <a:ext cx="609600" cy="52322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-97" charset="0"/>
                    <a:ea typeface="ＭＳ Ｐゴシック" pitchFamily="-97" charset="-128"/>
                    <a:cs typeface="ＭＳ Ｐゴシック" pitchFamily="-97" charset="-128"/>
                  </a:rPr>
                  <a:t> </a:t>
                </a:r>
                <a:r>
                  <a:rPr kumimoji="0" lang="en-US" sz="12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-97" charset="0"/>
                    <a:ea typeface="ＭＳ Ｐゴシック" pitchFamily="-97" charset="-128"/>
                    <a:cs typeface="ＭＳ Ｐゴシック" pitchFamily="-97" charset="-128"/>
                  </a:rPr>
                  <a:t> </a:t>
                </a:r>
                <a:r>
                  <a: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latin typeface="Arial" pitchFamily="-97" charset="0"/>
                    <a:ea typeface="ＭＳ Ｐゴシック" pitchFamily="-97" charset="-128"/>
                    <a:cs typeface="ＭＳ Ｐゴシック" pitchFamily="-97" charset="-128"/>
                  </a:rPr>
                  <a:t>5</a:t>
                </a: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Arial" pitchFamily="-97" charset="0"/>
                  <a:ea typeface="ＭＳ Ｐゴシック" pitchFamily="-97" charset="-128"/>
                  <a:cs typeface="ＭＳ Ｐゴシック" pitchFamily="-97" charset="-128"/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4343400" y="2062778"/>
                <a:ext cx="685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b="1" dirty="0" smtClean="0"/>
                  <a:t>SCI</a:t>
                </a:r>
                <a:endParaRPr lang="en-US" sz="1800" b="1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13862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26" grpId="0"/>
      <p:bldP spid="27" grpId="0"/>
      <p:bldP spid="28" grpId="0"/>
      <p:bldP spid="29" grpId="0"/>
      <p:bldP spid="30" grpId="0"/>
      <p:bldP spid="39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5428" y="1143000"/>
            <a:ext cx="685315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Ordinary to Scientific Notation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981200"/>
            <a:ext cx="8763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Convert each number to scientific notation. (Skill Check)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09600" y="3048000"/>
                <a:ext cx="5283434" cy="5280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𝑎</m:t>
                      </m:r>
                      <m:r>
                        <a:rPr lang="en-US" sz="2800" b="0" i="1" smtClean="0">
                          <a:latin typeface="Cambria Math"/>
                        </a:rPr>
                        <m:t>)   234,000            =2.34×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5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3048000"/>
                <a:ext cx="5283434" cy="528093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09600" y="4043907"/>
                <a:ext cx="5388335" cy="5280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𝑏</m:t>
                      </m:r>
                      <m:r>
                        <a:rPr lang="en-US" sz="2800" b="0" i="1" smtClean="0">
                          <a:latin typeface="Cambria Math"/>
                        </a:rPr>
                        <m:t>)   0.000019           =1.9×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−5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4043907"/>
                <a:ext cx="5388335" cy="52809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09600" y="4953000"/>
                <a:ext cx="5601855" cy="5280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𝑐</m:t>
                      </m:r>
                      <m:r>
                        <a:rPr lang="en-US" sz="2800" b="0" i="1" smtClean="0">
                          <a:latin typeface="Cambria Math"/>
                        </a:rPr>
                        <m:t>)   783.1                   =7.831×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4953000"/>
                <a:ext cx="5601855" cy="52809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ounded Rectangle 7"/>
          <p:cNvSpPr/>
          <p:nvPr/>
        </p:nvSpPr>
        <p:spPr bwMode="auto">
          <a:xfrm>
            <a:off x="3410526" y="2854846"/>
            <a:ext cx="2587409" cy="9144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3410526" y="3903923"/>
            <a:ext cx="2587409" cy="9144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3410526" y="4953000"/>
            <a:ext cx="2587409" cy="9144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05694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1597" y="1371600"/>
            <a:ext cx="828944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Reciprocals and Negative Exponents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219200" y="2438400"/>
                <a:ext cx="6464398" cy="17752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/>
                  <a:t>For any nonzero real number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"</m:t>
                    </m:r>
                    <m:r>
                      <a:rPr lang="en-US" sz="3200" b="0" i="1" smtClean="0">
                        <a:latin typeface="Cambria Math"/>
                      </a:rPr>
                      <m:t>𝑛</m:t>
                    </m:r>
                    <m:r>
                      <a:rPr lang="en-US" sz="3200" b="0" i="1" smtClean="0">
                        <a:latin typeface="Cambria Math"/>
                      </a:rPr>
                      <m:t>"</m:t>
                    </m:r>
                  </m:oMath>
                </a14:m>
                <a:r>
                  <a:rPr lang="en-US" sz="3200" dirty="0" smtClean="0"/>
                  <a:t>:</a:t>
                </a:r>
              </a:p>
              <a:p>
                <a:endParaRPr lang="en-US" sz="3200" dirty="0"/>
              </a:p>
              <a:p>
                <a:r>
                  <a:rPr lang="en-US" sz="3200" dirty="0" smtClean="0"/>
                  <a:t>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sz="3200" b="0" i="1" smtClean="0"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a:rPr lang="en-US" sz="32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latin typeface="Cambria Math"/>
                          </a:rPr>
                          <m:t>𝑛</m:t>
                        </m:r>
                      </m:den>
                    </m:f>
                    <m:r>
                      <a:rPr lang="en-US" sz="3200" b="0" i="1" smtClean="0">
                        <a:latin typeface="Cambria Math"/>
                      </a:rPr>
                      <m:t>     </m:t>
                    </m:r>
                    <m:r>
                      <a:rPr lang="en-US" sz="3200" b="0" i="1" smtClean="0">
                        <a:latin typeface="Cambria Math"/>
                      </a:rPr>
                      <m:t>𝑎𝑛𝑑</m:t>
                    </m:r>
                    <m:r>
                      <a:rPr lang="en-US" sz="3200" b="0" i="1" smtClean="0">
                        <a:latin typeface="Cambria Math"/>
                      </a:rPr>
                      <m:t>      </m:t>
                    </m:r>
                    <m:f>
                      <m:f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32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/>
                              </a:rPr>
                              <m:t>−1</m:t>
                            </m:r>
                          </m:sup>
                        </m:sSup>
                      </m:den>
                    </m:f>
                    <m:r>
                      <a:rPr lang="en-US" sz="3200" b="0" i="1" smtClean="0">
                        <a:latin typeface="Cambria Math"/>
                      </a:rPr>
                      <m:t>=</m:t>
                    </m:r>
                    <m:r>
                      <a:rPr lang="en-US" sz="3200" b="0" i="1" smtClean="0">
                        <a:latin typeface="Cambria Math"/>
                      </a:rPr>
                      <m:t>𝑛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2438400"/>
                <a:ext cx="6464398" cy="1775230"/>
              </a:xfrm>
              <a:prstGeom prst="rect">
                <a:avLst/>
              </a:prstGeom>
              <a:blipFill rotWithShape="1">
                <a:blip r:embed="rId2"/>
                <a:stretch>
                  <a:fillRect l="-2358" t="-44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09600" y="4572000"/>
                <a:ext cx="1696105" cy="10175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5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p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4572000"/>
                <a:ext cx="1696105" cy="101752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895600" y="4572000"/>
                <a:ext cx="2648289" cy="11048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(−4)</m:t>
                              </m:r>
                            </m:e>
                            <m:sup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−1</m:t>
                              </m:r>
                            </m:sup>
                          </m:sSup>
                        </m:den>
                      </m:f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=−4</m:t>
                      </m:r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600" y="4572000"/>
                <a:ext cx="2648289" cy="110485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002042" y="4572000"/>
                <a:ext cx="2151358" cy="10175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p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2042" y="4572000"/>
                <a:ext cx="2151358" cy="101752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6121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81310" y="1447800"/>
            <a:ext cx="698139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Scientific Notation to Ordinary 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2362200"/>
            <a:ext cx="85344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Converting from scientific notation to ordinary (standard) notation, use the rules of multiplying by a power of 10.</a:t>
            </a:r>
          </a:p>
          <a:p>
            <a:endParaRPr lang="en-US" sz="2800" dirty="0"/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FF0000"/>
                </a:solidFill>
              </a:rPr>
              <a:t>Multiplying by a power of 10 with a </a:t>
            </a:r>
            <a:r>
              <a:rPr lang="en-US" sz="2800" b="1" u="sng" dirty="0" smtClean="0">
                <a:solidFill>
                  <a:srgbClr val="FF0000"/>
                </a:solidFill>
              </a:rPr>
              <a:t>positive</a:t>
            </a:r>
            <a:r>
              <a:rPr lang="en-US" sz="2800" dirty="0" smtClean="0">
                <a:solidFill>
                  <a:srgbClr val="FF0000"/>
                </a:solidFill>
              </a:rPr>
              <a:t> exponent moves the decimal point to the </a:t>
            </a:r>
            <a:r>
              <a:rPr lang="en-US" sz="2800" b="1" u="sng" dirty="0" smtClean="0">
                <a:solidFill>
                  <a:srgbClr val="FF0000"/>
                </a:solidFill>
              </a:rPr>
              <a:t>right</a:t>
            </a:r>
            <a:r>
              <a:rPr lang="en-US" sz="2800" dirty="0" smtClean="0">
                <a:solidFill>
                  <a:srgbClr val="FF0000"/>
                </a:solidFill>
              </a:rPr>
              <a:t> the number of places equivalent to the exponent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16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81310" y="1447800"/>
            <a:ext cx="698139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Scientific Notation to Ordinary 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2362200"/>
            <a:ext cx="85344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Converting from scientific notation to ordinary (standard) notation, use the rules of multiplying by a power of 10.</a:t>
            </a:r>
          </a:p>
          <a:p>
            <a:endParaRPr lang="en-US" sz="2800" dirty="0"/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FF0000"/>
                </a:solidFill>
              </a:rPr>
              <a:t>Multiplying by a power of 10 with a </a:t>
            </a:r>
            <a:r>
              <a:rPr lang="en-US" sz="2800" b="1" u="sng" dirty="0" smtClean="0">
                <a:solidFill>
                  <a:srgbClr val="FF0000"/>
                </a:solidFill>
              </a:rPr>
              <a:t>negative</a:t>
            </a:r>
            <a:r>
              <a:rPr lang="en-US" sz="2800" dirty="0" smtClean="0">
                <a:solidFill>
                  <a:srgbClr val="FF0000"/>
                </a:solidFill>
              </a:rPr>
              <a:t> exponent moves the decimal point to the </a:t>
            </a:r>
            <a:r>
              <a:rPr lang="en-US" sz="2800" b="1" u="sng" dirty="0" smtClean="0">
                <a:solidFill>
                  <a:srgbClr val="FF0000"/>
                </a:solidFill>
              </a:rPr>
              <a:t>left</a:t>
            </a:r>
            <a:r>
              <a:rPr lang="en-US" sz="2800" dirty="0" smtClean="0">
                <a:solidFill>
                  <a:srgbClr val="FF0000"/>
                </a:solidFill>
              </a:rPr>
              <a:t> the number of places equivalent to the exponent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108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81310" y="1447800"/>
            <a:ext cx="698139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Scientific Notation to Ordinary 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1" y="2286000"/>
            <a:ext cx="8534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Convert each number to ordinary(standard) notation.  (Example)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62000" y="3539375"/>
                <a:ext cx="236359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𝑎</m:t>
                      </m:r>
                      <m:r>
                        <a:rPr lang="en-US" sz="2800" b="0" i="1" smtClean="0">
                          <a:latin typeface="Cambria Math"/>
                        </a:rPr>
                        <m:t>) 4.7×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−7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3539375"/>
                <a:ext cx="2363596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1295400" y="3240107"/>
            <a:ext cx="6934200" cy="1815882"/>
            <a:chOff x="1295400" y="3240107"/>
            <a:chExt cx="6934200" cy="181588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1295400" y="4080848"/>
                  <a:ext cx="2146742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/>
                          </a:rPr>
                          <m:t>0.00000047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5400" y="4080848"/>
                  <a:ext cx="2146742" cy="52322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Curved Down Arrow 5"/>
            <p:cNvSpPr/>
            <p:nvPr/>
          </p:nvSpPr>
          <p:spPr bwMode="auto">
            <a:xfrm rot="10800000">
              <a:off x="1633441" y="4474192"/>
              <a:ext cx="1524000" cy="533400"/>
            </a:xfrm>
            <a:prstGeom prst="curvedDownArrow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97" charset="0"/>
                <a:ea typeface="ＭＳ Ｐゴシック" pitchFamily="-97" charset="-128"/>
                <a:cs typeface="ＭＳ Ｐゴシック" pitchFamily="-97" charset="-128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3657600" y="3240107"/>
                  <a:ext cx="4572000" cy="181588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 smtClean="0">
                      <a:solidFill>
                        <a:srgbClr val="FF0000"/>
                      </a:solidFill>
                    </a:rPr>
                    <a:t>Since exponent on the power of 10 is a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−7</m:t>
                      </m:r>
                    </m:oMath>
                  </a14:m>
                  <a:r>
                    <a:rPr lang="en-US" sz="2800" dirty="0" smtClean="0">
                      <a:solidFill>
                        <a:srgbClr val="FF0000"/>
                      </a:solidFill>
                    </a:rPr>
                    <a:t>, we move the decimal point 7 places to the left</a:t>
                  </a:r>
                  <a:endParaRPr lang="en-US" sz="28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57600" y="3240107"/>
                  <a:ext cx="4572000" cy="181588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2667" t="-3367" b="-875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914749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81310" y="1447800"/>
            <a:ext cx="698139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Scientific Notation to Ordinary 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1" y="2286000"/>
            <a:ext cx="8534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Convert each number to ordinary(standard) notation.  (Example)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62000" y="3539375"/>
                <a:ext cx="236430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𝑏</m:t>
                      </m:r>
                      <m:r>
                        <a:rPr lang="en-US" sz="2800" b="0" i="1" smtClean="0">
                          <a:latin typeface="Cambria Math"/>
                        </a:rPr>
                        <m:t>) 6.06×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3539375"/>
                <a:ext cx="2364301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1295400" y="3240107"/>
            <a:ext cx="6934200" cy="1815882"/>
            <a:chOff x="1295400" y="3240107"/>
            <a:chExt cx="6934200" cy="181588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1295400" y="4080848"/>
                  <a:ext cx="1425390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/>
                          </a:rPr>
                          <m:t>60,600.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5400" y="4080848"/>
                  <a:ext cx="1425390" cy="52322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Curved Down Arrow 5"/>
            <p:cNvSpPr/>
            <p:nvPr/>
          </p:nvSpPr>
          <p:spPr bwMode="auto">
            <a:xfrm rot="10800000" flipH="1">
              <a:off x="1611031" y="4474193"/>
              <a:ext cx="1055969" cy="533400"/>
            </a:xfrm>
            <a:prstGeom prst="curvedDownArrow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97" charset="0"/>
                <a:ea typeface="ＭＳ Ｐゴシック" pitchFamily="-97" charset="-128"/>
                <a:cs typeface="ＭＳ Ｐゴシック" pitchFamily="-97" charset="-128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3657600" y="3240107"/>
                  <a:ext cx="4572000" cy="181588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 smtClean="0">
                      <a:solidFill>
                        <a:srgbClr val="FF0000"/>
                      </a:solidFill>
                    </a:rPr>
                    <a:t>Since exponent on the power of 10 is a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4</m:t>
                      </m:r>
                    </m:oMath>
                  </a14:m>
                  <a:r>
                    <a:rPr lang="en-US" sz="2800" dirty="0" smtClean="0">
                      <a:solidFill>
                        <a:srgbClr val="FF0000"/>
                      </a:solidFill>
                    </a:rPr>
                    <a:t>, we move the decimal point 4 places to the right</a:t>
                  </a:r>
                  <a:endParaRPr lang="en-US" sz="28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57600" y="3240107"/>
                  <a:ext cx="4572000" cy="181588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2667" t="-3367" b="-875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315530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28600" y="1219200"/>
            <a:ext cx="946033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Ordinary to Scientific 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Notation</a:t>
            </a:r>
          </a:p>
          <a:p>
            <a:pPr algn="ctr"/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</a:t>
            </a:r>
            <a:r>
              <a:rPr lang="en-US" sz="3600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shhhhhhh</a:t>
            </a:r>
            <a:r>
              <a:rPr lang="en-US" sz="36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....)</a:t>
            </a:r>
            <a:endParaRPr lang="en-U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2829580"/>
            <a:ext cx="358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Use “2</a:t>
            </a:r>
            <a:r>
              <a:rPr lang="en-US" sz="2800" baseline="30000" dirty="0" smtClean="0"/>
              <a:t>nd”</a:t>
            </a:r>
            <a:r>
              <a:rPr lang="en-US" sz="2800" dirty="0" smtClean="0"/>
              <a:t> “FLO” keys</a:t>
            </a:r>
            <a:endParaRPr lang="en-US" sz="2800" dirty="0" smtClean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17501" y="3648979"/>
            <a:ext cx="15874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Display:</a:t>
            </a:r>
            <a:endParaRPr lang="en-US" sz="2800" dirty="0" smtClean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17501" y="4398090"/>
            <a:ext cx="15874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Buttons:</a:t>
            </a:r>
            <a:endParaRPr lang="en-US" sz="2800" dirty="0" smtClean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04800" y="5181600"/>
            <a:ext cx="15874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Display:</a:t>
            </a:r>
            <a:endParaRPr lang="en-US" sz="2800" dirty="0" smtClean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2638114" y="5181600"/>
                <a:ext cx="147668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200000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8114" y="5181600"/>
                <a:ext cx="1476686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5799194" y="5181600"/>
                <a:ext cx="155042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0.00642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9194" y="5181600"/>
                <a:ext cx="1550424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5693794" y="3648979"/>
                <a:ext cx="162140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6.42 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−03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3794" y="3648979"/>
                <a:ext cx="1621406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/>
          <p:cNvGrpSpPr/>
          <p:nvPr/>
        </p:nvGrpSpPr>
        <p:grpSpPr>
          <a:xfrm>
            <a:off x="2561914" y="4114800"/>
            <a:ext cx="1409701" cy="898842"/>
            <a:chOff x="3390899" y="4038600"/>
            <a:chExt cx="1409701" cy="898842"/>
          </a:xfrm>
        </p:grpSpPr>
        <p:grpSp>
          <p:nvGrpSpPr>
            <p:cNvPr id="6" name="Group 5"/>
            <p:cNvGrpSpPr/>
            <p:nvPr/>
          </p:nvGrpSpPr>
          <p:grpSpPr>
            <a:xfrm>
              <a:off x="3390899" y="4413250"/>
              <a:ext cx="685800" cy="523220"/>
              <a:chOff x="4343400" y="2438400"/>
              <a:chExt cx="685800" cy="523220"/>
            </a:xfrm>
          </p:grpSpPr>
          <p:sp>
            <p:nvSpPr>
              <p:cNvPr id="4" name="Rectangle 3"/>
              <p:cNvSpPr/>
              <p:nvPr/>
            </p:nvSpPr>
            <p:spPr bwMode="auto">
              <a:xfrm>
                <a:off x="4343400" y="2438400"/>
                <a:ext cx="609600" cy="52322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97" charset="0"/>
                  <a:ea typeface="ＭＳ Ｐゴシック" pitchFamily="-97" charset="-128"/>
                  <a:cs typeface="ＭＳ Ｐゴシック" pitchFamily="-97" charset="-128"/>
                </a:endParaRPr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4343400" y="2484398"/>
                <a:ext cx="685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b="1" dirty="0" smtClean="0"/>
                  <a:t>2nd</a:t>
                </a:r>
                <a:endParaRPr lang="en-US" sz="1800" b="1" dirty="0"/>
              </a:p>
            </p:txBody>
          </p:sp>
        </p:grpSp>
        <p:grpSp>
          <p:nvGrpSpPr>
            <p:cNvPr id="51" name="Group 50"/>
            <p:cNvGrpSpPr/>
            <p:nvPr/>
          </p:nvGrpSpPr>
          <p:grpSpPr>
            <a:xfrm>
              <a:off x="4114800" y="4038600"/>
              <a:ext cx="685800" cy="898842"/>
              <a:chOff x="4343400" y="2062778"/>
              <a:chExt cx="685800" cy="898842"/>
            </a:xfrm>
          </p:grpSpPr>
          <p:sp>
            <p:nvSpPr>
              <p:cNvPr id="52" name="Rectangle 51"/>
              <p:cNvSpPr/>
              <p:nvPr/>
            </p:nvSpPr>
            <p:spPr bwMode="auto">
              <a:xfrm>
                <a:off x="4343400" y="2438400"/>
                <a:ext cx="609600" cy="52322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-97" charset="0"/>
                    <a:ea typeface="ＭＳ Ｐゴシック" pitchFamily="-97" charset="-128"/>
                    <a:cs typeface="ＭＳ Ｐゴシック" pitchFamily="-97" charset="-128"/>
                  </a:rPr>
                  <a:t> </a:t>
                </a:r>
                <a:r>
                  <a:rPr kumimoji="0" lang="en-US" sz="12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-97" charset="0"/>
                    <a:ea typeface="ＭＳ Ｐゴシック" pitchFamily="-97" charset="-128"/>
                    <a:cs typeface="ＭＳ Ｐゴシック" pitchFamily="-97" charset="-128"/>
                  </a:rPr>
                  <a:t> </a:t>
                </a:r>
                <a:r>
                  <a: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latin typeface="Arial" pitchFamily="-97" charset="0"/>
                    <a:ea typeface="ＭＳ Ｐゴシック" pitchFamily="-97" charset="-128"/>
                    <a:cs typeface="ＭＳ Ｐゴシック" pitchFamily="-97" charset="-128"/>
                  </a:rPr>
                  <a:t>4</a:t>
                </a: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Arial" pitchFamily="-97" charset="0"/>
                  <a:ea typeface="ＭＳ Ｐゴシック" pitchFamily="-97" charset="-128"/>
                  <a:cs typeface="ＭＳ Ｐゴシック" pitchFamily="-97" charset="-128"/>
                </a:endParaRP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4343400" y="2062778"/>
                <a:ext cx="685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b="1" dirty="0" smtClean="0"/>
                  <a:t>SCI</a:t>
                </a:r>
                <a:endParaRPr lang="en-US" sz="1800" b="1" dirty="0"/>
              </a:p>
            </p:txBody>
          </p:sp>
        </p:grpSp>
      </p:grpSp>
      <p:grpSp>
        <p:nvGrpSpPr>
          <p:cNvPr id="54" name="Group 53"/>
          <p:cNvGrpSpPr/>
          <p:nvPr/>
        </p:nvGrpSpPr>
        <p:grpSpPr>
          <a:xfrm>
            <a:off x="4448175" y="2794179"/>
            <a:ext cx="685800" cy="523220"/>
            <a:chOff x="4343400" y="2438400"/>
            <a:chExt cx="685800" cy="523220"/>
          </a:xfrm>
        </p:grpSpPr>
        <p:sp>
          <p:nvSpPr>
            <p:cNvPr id="55" name="Rectangle 54"/>
            <p:cNvSpPr/>
            <p:nvPr/>
          </p:nvSpPr>
          <p:spPr bwMode="auto">
            <a:xfrm>
              <a:off x="4343400" y="2438400"/>
              <a:ext cx="609600" cy="52322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97" charset="0"/>
                <a:ea typeface="ＭＳ Ｐゴシック" pitchFamily="-97" charset="-128"/>
                <a:cs typeface="ＭＳ Ｐゴシック" pitchFamily="-97" charset="-128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4343400" y="2484398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 smtClean="0"/>
                <a:t>2nd</a:t>
              </a:r>
              <a:endParaRPr lang="en-US" sz="1800" b="1" dirty="0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5172076" y="2419529"/>
            <a:ext cx="685800" cy="898842"/>
            <a:chOff x="4343400" y="2062778"/>
            <a:chExt cx="685800" cy="898842"/>
          </a:xfrm>
        </p:grpSpPr>
        <p:sp>
          <p:nvSpPr>
            <p:cNvPr id="58" name="Rectangle 57"/>
            <p:cNvSpPr/>
            <p:nvPr/>
          </p:nvSpPr>
          <p:spPr bwMode="auto">
            <a:xfrm>
              <a:off x="4343400" y="2438400"/>
              <a:ext cx="609600" cy="52322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97" charset="0"/>
                  <a:ea typeface="ＭＳ Ｐゴシック" pitchFamily="-97" charset="-128"/>
                  <a:cs typeface="ＭＳ Ｐゴシック" pitchFamily="-97" charset="-128"/>
                </a:rPr>
                <a:t> </a:t>
              </a: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97" charset="0"/>
                  <a:ea typeface="ＭＳ Ｐゴシック" pitchFamily="-97" charset="-128"/>
                  <a:cs typeface="ＭＳ Ｐゴシック" pitchFamily="-97" charset="-128"/>
                </a:rPr>
                <a:t> 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Arial" pitchFamily="-97" charset="0"/>
                  <a:ea typeface="ＭＳ Ｐゴシック" pitchFamily="-97" charset="-128"/>
                  <a:cs typeface="ＭＳ Ｐゴシック" pitchFamily="-97" charset="-128"/>
                </a:rPr>
                <a:t>4</a:t>
              </a: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itchFamily="-97" charset="0"/>
                <a:ea typeface="ＭＳ Ｐゴシック" pitchFamily="-97" charset="-128"/>
                <a:cs typeface="ＭＳ Ｐゴシック" pitchFamily="-97" charset="-128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4343400" y="2062778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 smtClean="0"/>
                <a:t>FLO</a:t>
              </a:r>
              <a:endParaRPr lang="en-US" sz="1800" b="1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850505" y="4114800"/>
            <a:ext cx="1409701" cy="898842"/>
            <a:chOff x="6792324" y="4043978"/>
            <a:chExt cx="1409701" cy="898842"/>
          </a:xfrm>
        </p:grpSpPr>
        <p:grpSp>
          <p:nvGrpSpPr>
            <p:cNvPr id="60" name="Group 59"/>
            <p:cNvGrpSpPr/>
            <p:nvPr/>
          </p:nvGrpSpPr>
          <p:grpSpPr>
            <a:xfrm>
              <a:off x="6792324" y="4418628"/>
              <a:ext cx="685800" cy="523220"/>
              <a:chOff x="4343400" y="2438400"/>
              <a:chExt cx="685800" cy="523220"/>
            </a:xfrm>
          </p:grpSpPr>
          <p:sp>
            <p:nvSpPr>
              <p:cNvPr id="61" name="Rectangle 60"/>
              <p:cNvSpPr/>
              <p:nvPr/>
            </p:nvSpPr>
            <p:spPr bwMode="auto">
              <a:xfrm>
                <a:off x="4343400" y="2438400"/>
                <a:ext cx="609600" cy="52322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97" charset="0"/>
                  <a:ea typeface="ＭＳ Ｐゴシック" pitchFamily="-97" charset="-128"/>
                  <a:cs typeface="ＭＳ Ｐゴシック" pitchFamily="-97" charset="-128"/>
                </a:endParaRP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4343400" y="2484398"/>
                <a:ext cx="685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b="1" dirty="0" smtClean="0"/>
                  <a:t>2nd</a:t>
                </a:r>
                <a:endParaRPr lang="en-US" sz="1800" b="1" dirty="0"/>
              </a:p>
            </p:txBody>
          </p:sp>
        </p:grpSp>
        <p:grpSp>
          <p:nvGrpSpPr>
            <p:cNvPr id="63" name="Group 62"/>
            <p:cNvGrpSpPr/>
            <p:nvPr/>
          </p:nvGrpSpPr>
          <p:grpSpPr>
            <a:xfrm>
              <a:off x="7516225" y="4043978"/>
              <a:ext cx="685800" cy="898842"/>
              <a:chOff x="4343400" y="2062778"/>
              <a:chExt cx="685800" cy="898842"/>
            </a:xfrm>
          </p:grpSpPr>
          <p:sp>
            <p:nvSpPr>
              <p:cNvPr id="64" name="Rectangle 63"/>
              <p:cNvSpPr/>
              <p:nvPr/>
            </p:nvSpPr>
            <p:spPr bwMode="auto">
              <a:xfrm>
                <a:off x="4343400" y="2438400"/>
                <a:ext cx="609600" cy="52322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-97" charset="0"/>
                    <a:ea typeface="ＭＳ Ｐゴシック" pitchFamily="-97" charset="-128"/>
                    <a:cs typeface="ＭＳ Ｐゴシック" pitchFamily="-97" charset="-128"/>
                  </a:rPr>
                  <a:t> </a:t>
                </a:r>
                <a:r>
                  <a:rPr kumimoji="0" lang="en-US" sz="12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-97" charset="0"/>
                    <a:ea typeface="ＭＳ Ｐゴシック" pitchFamily="-97" charset="-128"/>
                    <a:cs typeface="ＭＳ Ｐゴシック" pitchFamily="-97" charset="-128"/>
                  </a:rPr>
                  <a:t> </a:t>
                </a:r>
                <a:r>
                  <a:rPr kumimoji="0" lang="en-US" sz="2400" b="1" i="0" u="none" strike="noStrike" cap="none" normalizeH="0" baseline="0" smtClean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latin typeface="Arial" pitchFamily="-97" charset="0"/>
                    <a:ea typeface="ＭＳ Ｐゴシック" pitchFamily="-97" charset="-128"/>
                    <a:cs typeface="ＭＳ Ｐゴシック" pitchFamily="-97" charset="-128"/>
                  </a:rPr>
                  <a:t>4</a:t>
                </a: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Arial" pitchFamily="-97" charset="0"/>
                  <a:ea typeface="ＭＳ Ｐゴシック" pitchFamily="-97" charset="-128"/>
                  <a:cs typeface="ＭＳ Ｐゴシック" pitchFamily="-97" charset="-128"/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4343400" y="2062778"/>
                <a:ext cx="685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b="1" dirty="0" smtClean="0"/>
                  <a:t>SCI</a:t>
                </a:r>
                <a:endParaRPr lang="en-US" sz="1800" b="1" dirty="0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2745549" y="3644106"/>
                <a:ext cx="959365" cy="5280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2 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05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5549" y="3644106"/>
                <a:ext cx="959365" cy="52809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7137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6" grpId="0"/>
      <p:bldP spid="27" grpId="0"/>
      <p:bldP spid="28" grpId="0"/>
      <p:bldP spid="29" grpId="0"/>
      <p:bldP spid="30" grpId="0"/>
      <p:bldP spid="39" grpId="0"/>
      <p:bldP spid="33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5430" y="1143000"/>
            <a:ext cx="685315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Scientific Notation to Ordinary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1" y="1981200"/>
            <a:ext cx="8763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Convert each number to ordinary(standard) notation. (Skill Check)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09600" y="3048000"/>
                <a:ext cx="5204886" cy="5280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𝑎</m:t>
                      </m:r>
                      <m:r>
                        <a:rPr lang="en-US" sz="2800" b="0" i="1" smtClean="0">
                          <a:latin typeface="Cambria Math"/>
                        </a:rPr>
                        <m:t>)   7.12×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5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</a:rPr>
                        <m:t>            =712,000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3048000"/>
                <a:ext cx="5204886" cy="528093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09600" y="4043907"/>
                <a:ext cx="489351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𝑏</m:t>
                      </m:r>
                      <m:r>
                        <a:rPr lang="en-US" sz="2800" b="0" i="1" smtClean="0">
                          <a:latin typeface="Cambria Math"/>
                        </a:rPr>
                        <m:t>)   4. 8×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−3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</a:rPr>
                        <m:t>          =0.0048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4043907"/>
                <a:ext cx="4893519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09600" y="4953000"/>
                <a:ext cx="487620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𝑐</m:t>
                      </m:r>
                      <m:r>
                        <a:rPr lang="en-US" sz="2800" b="0" i="1" smtClean="0">
                          <a:latin typeface="Cambria Math"/>
                        </a:rPr>
                        <m:t>)   5. 001×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</a:rPr>
                        <m:t>          =500.1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4953000"/>
                <a:ext cx="4876207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ounded Rectangle 7"/>
          <p:cNvSpPr/>
          <p:nvPr/>
        </p:nvSpPr>
        <p:spPr bwMode="auto">
          <a:xfrm>
            <a:off x="3733800" y="2854846"/>
            <a:ext cx="2587409" cy="9144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3733800" y="3903923"/>
            <a:ext cx="2587409" cy="9144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3733800" y="4953000"/>
            <a:ext cx="2587409" cy="9144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89041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52400" y="1219200"/>
            <a:ext cx="946033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Multiplying and Dividing Numbers in Scientific Notation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1" y="2438400"/>
            <a:ext cx="8839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To multiply or divide numbers written in scientific notation:</a:t>
            </a:r>
          </a:p>
        </p:txBody>
      </p:sp>
    </p:spTree>
    <p:extLst>
      <p:ext uri="{BB962C8B-B14F-4D97-AF65-F5344CB8AC3E}">
        <p14:creationId xmlns:p14="http://schemas.microsoft.com/office/powerpoint/2010/main" val="4243087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52400" y="1219200"/>
            <a:ext cx="946033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Multiplying and Dividing Numbers in Scientific Notation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1" y="2438400"/>
            <a:ext cx="8839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To multiply or divide numbers written in scientific notation:</a:t>
            </a:r>
          </a:p>
          <a:p>
            <a:endParaRPr lang="en-US" sz="2800" dirty="0">
              <a:solidFill>
                <a:srgbClr val="FF0000"/>
              </a:solidFill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FF0000"/>
                </a:solidFill>
              </a:rPr>
              <a:t>Multiply(divide) the first factors of each value.</a:t>
            </a:r>
          </a:p>
        </p:txBody>
      </p:sp>
    </p:spTree>
    <p:extLst>
      <p:ext uri="{BB962C8B-B14F-4D97-AF65-F5344CB8AC3E}">
        <p14:creationId xmlns:p14="http://schemas.microsoft.com/office/powerpoint/2010/main" val="620220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52400" y="1219200"/>
            <a:ext cx="946033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Multiplying and Dividing Numbers in Scientific Notation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1" y="2438400"/>
            <a:ext cx="8839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To multiply or divide numbers written in scientific notation:</a:t>
            </a:r>
          </a:p>
          <a:p>
            <a:endParaRPr lang="en-US" sz="2800" dirty="0"/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dirty="0" smtClean="0"/>
              <a:t>Multiply(divide) the first factors of each value.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FF0000"/>
                </a:solidFill>
              </a:rPr>
              <a:t>Multiply(divide) the powers of 10 using the rules of exponents</a:t>
            </a:r>
          </a:p>
        </p:txBody>
      </p:sp>
    </p:spTree>
    <p:extLst>
      <p:ext uri="{BB962C8B-B14F-4D97-AF65-F5344CB8AC3E}">
        <p14:creationId xmlns:p14="http://schemas.microsoft.com/office/powerpoint/2010/main" val="620220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52400" y="1219200"/>
            <a:ext cx="946033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Multiplying and Dividing Numbers in Scientific Notation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1" y="2438400"/>
            <a:ext cx="88392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To multiply or divide numbers written in scientific notation:</a:t>
            </a:r>
          </a:p>
          <a:p>
            <a:endParaRPr lang="en-US" sz="2800" dirty="0"/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dirty="0" smtClean="0"/>
              <a:t>Multiply(divide) the first factors of each value.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dirty="0" smtClean="0"/>
              <a:t>Multiply(divide) the powers of 10 using the rules of exponents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FF0000"/>
                </a:solidFill>
              </a:rPr>
              <a:t>Convert the product(quotient) to scientific notation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220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1597" y="1371600"/>
            <a:ext cx="828944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Reciprocals and Negative Exponents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219200" y="2438400"/>
                <a:ext cx="6252033" cy="16118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/>
                  <a:t>For any nonzero real number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"</m:t>
                    </m:r>
                    <m:r>
                      <a:rPr lang="en-US" sz="3200" b="0" i="1" smtClean="0">
                        <a:latin typeface="Cambria Math"/>
                      </a:rPr>
                      <m:t>𝑛</m:t>
                    </m:r>
                    <m:r>
                      <a:rPr lang="en-US" sz="3200" b="0" i="1" smtClean="0">
                        <a:latin typeface="Cambria Math"/>
                      </a:rPr>
                      <m:t>"</m:t>
                    </m:r>
                  </m:oMath>
                </a14:m>
                <a:r>
                  <a:rPr lang="en-US" sz="3200" dirty="0" smtClean="0"/>
                  <a:t>:</a:t>
                </a:r>
              </a:p>
              <a:p>
                <a:endParaRPr lang="en-US" sz="32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𝑛</m:t>
                      </m:r>
                      <m:r>
                        <a:rPr lang="en-US" sz="3200" b="0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/>
                              <a:ea typeface="Cambria Math"/>
                            </a:rPr>
                            <m:t>𝑛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/>
                              <a:ea typeface="Cambria Math"/>
                            </a:rPr>
                            <m:t>−1</m:t>
                          </m:r>
                        </m:sup>
                      </m:sSup>
                      <m:r>
                        <a:rPr lang="en-US" sz="3200" b="0" i="1" smtClean="0"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2438400"/>
                <a:ext cx="6252033" cy="1611852"/>
              </a:xfrm>
              <a:prstGeom prst="rect">
                <a:avLst/>
              </a:prstGeom>
              <a:blipFill rotWithShape="1">
                <a:blip r:embed="rId2"/>
                <a:stretch>
                  <a:fillRect l="-2437" t="-4924" r="-1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563798" y="4648200"/>
                <a:ext cx="220707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5</m:t>
                      </m:r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5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−1</m:t>
                          </m:r>
                        </m:sup>
                      </m:sSup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3798" y="4648200"/>
                <a:ext cx="2207078" cy="5847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021709" y="4648200"/>
                <a:ext cx="321729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−3</m:t>
                          </m:r>
                        </m:e>
                      </m:d>
                      <m:sSup>
                        <m:sSup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−3</m:t>
                              </m:r>
                            </m:e>
                          </m:d>
                        </m:e>
                        <m:sup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p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1709" y="4648200"/>
                <a:ext cx="3217291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6121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28600" y="1219200"/>
            <a:ext cx="946033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Entering Numbers in Scientific Notation on a Calculator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1" y="2600980"/>
            <a:ext cx="27304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Use “EE” key</a:t>
            </a:r>
            <a:endParaRPr lang="en-US" sz="2800" dirty="0" smtClean="0">
              <a:solidFill>
                <a:srgbClr val="FF000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485565" y="2600980"/>
            <a:ext cx="685800" cy="523220"/>
            <a:chOff x="4343400" y="2438400"/>
            <a:chExt cx="685800" cy="523220"/>
          </a:xfrm>
        </p:grpSpPr>
        <p:sp>
          <p:nvSpPr>
            <p:cNvPr id="4" name="Rectangle 3"/>
            <p:cNvSpPr/>
            <p:nvPr/>
          </p:nvSpPr>
          <p:spPr bwMode="auto">
            <a:xfrm>
              <a:off x="4343400" y="2438400"/>
              <a:ext cx="609600" cy="52322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97" charset="0"/>
                <a:ea typeface="ＭＳ Ｐゴシック" pitchFamily="-97" charset="-128"/>
                <a:cs typeface="ＭＳ Ｐゴシック" pitchFamily="-97" charset="-128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343400" y="2451100"/>
              <a:ext cx="685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EE</a:t>
              </a:r>
              <a:endParaRPr lang="en-US" b="1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559002" y="3644106"/>
                <a:ext cx="1463542" cy="5280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2×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5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9002" y="3644106"/>
                <a:ext cx="1463542" cy="528093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/>
          <p:cNvGrpSpPr/>
          <p:nvPr/>
        </p:nvGrpSpPr>
        <p:grpSpPr>
          <a:xfrm>
            <a:off x="1447800" y="4419600"/>
            <a:ext cx="2577950" cy="523220"/>
            <a:chOff x="762000" y="4495800"/>
            <a:chExt cx="2577950" cy="523220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762000" y="4495800"/>
                  <a:ext cx="2577950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              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2</m:t>
                      </m:r>
                    </m:oMath>
                  </a14:m>
                  <a:r>
                    <a:rPr lang="en-US" sz="2800" dirty="0" smtClean="0"/>
                    <a:t>      </a:t>
                  </a:r>
                  <a:r>
                    <a:rPr lang="en-US" sz="2800" dirty="0" smtClean="0"/>
                    <a:t>   </a:t>
                  </a:r>
                  <a:r>
                    <a:rPr lang="en-US" sz="2800" dirty="0" smtClean="0"/>
                    <a:t>5</a:t>
                  </a:r>
                  <a:endParaRPr lang="en-US" sz="2800" dirty="0"/>
                </a:p>
              </p:txBody>
            </p:sp>
          </mc:Choice>
          <mc:Fallback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2000" y="4495800"/>
                  <a:ext cx="2577950" cy="52322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t="-11628" r="-3791" b="-3139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4" name="Group 13"/>
            <p:cNvGrpSpPr/>
            <p:nvPr/>
          </p:nvGrpSpPr>
          <p:grpSpPr>
            <a:xfrm>
              <a:off x="2362200" y="4495800"/>
              <a:ext cx="685800" cy="523220"/>
              <a:chOff x="4343400" y="2438400"/>
              <a:chExt cx="685800" cy="523220"/>
            </a:xfrm>
          </p:grpSpPr>
          <p:sp>
            <p:nvSpPr>
              <p:cNvPr id="15" name="Rectangle 14"/>
              <p:cNvSpPr/>
              <p:nvPr/>
            </p:nvSpPr>
            <p:spPr bwMode="auto">
              <a:xfrm>
                <a:off x="4343400" y="2438400"/>
                <a:ext cx="609600" cy="52322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97" charset="0"/>
                  <a:ea typeface="ＭＳ Ｐゴシック" pitchFamily="-97" charset="-128"/>
                  <a:cs typeface="ＭＳ Ｐゴシック" pitchFamily="-97" charset="-128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4343400" y="2451100"/>
                <a:ext cx="685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/>
                  <a:t>EE</a:t>
                </a:r>
                <a:endParaRPr lang="en-US" b="1" dirty="0"/>
              </a:p>
            </p:txBody>
          </p:sp>
        </p:grpSp>
      </p:grpSp>
      <p:sp>
        <p:nvSpPr>
          <p:cNvPr id="26" name="TextBox 25"/>
          <p:cNvSpPr txBox="1"/>
          <p:nvPr/>
        </p:nvSpPr>
        <p:spPr>
          <a:xfrm>
            <a:off x="317501" y="3648979"/>
            <a:ext cx="15874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Number:</a:t>
            </a:r>
            <a:endParaRPr lang="en-US" sz="2800" dirty="0" smtClean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17501" y="4398090"/>
            <a:ext cx="15874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Buttons:</a:t>
            </a:r>
            <a:endParaRPr lang="en-US" sz="2800" dirty="0" smtClean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04800" y="5181600"/>
            <a:ext cx="15874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Display:</a:t>
            </a:r>
            <a:endParaRPr lang="en-US" sz="2800" dirty="0" smtClean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2774435" y="5181600"/>
                <a:ext cx="959365" cy="5280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2 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05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4435" y="5181600"/>
                <a:ext cx="959365" cy="52809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5965801" y="3681412"/>
                <a:ext cx="212558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6.42×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−3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5801" y="3681412"/>
                <a:ext cx="2125582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6217889" y="5181600"/>
                <a:ext cx="162140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6.42 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−03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7889" y="5181600"/>
                <a:ext cx="1621406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0" name="Group 49"/>
          <p:cNvGrpSpPr/>
          <p:nvPr/>
        </p:nvGrpSpPr>
        <p:grpSpPr>
          <a:xfrm>
            <a:off x="4802573" y="4432300"/>
            <a:ext cx="3731827" cy="523220"/>
            <a:chOff x="5488373" y="4432300"/>
            <a:chExt cx="3731827" cy="523220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2" name="TextBox 31"/>
                <p:cNvSpPr txBox="1"/>
                <p:nvPr/>
              </p:nvSpPr>
              <p:spPr>
                <a:xfrm>
                  <a:off x="5488373" y="4432300"/>
                  <a:ext cx="3028393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               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6.42</m:t>
                      </m:r>
                    </m:oMath>
                  </a14:m>
                  <a:r>
                    <a:rPr lang="en-US" sz="2800" dirty="0" smtClean="0"/>
                    <a:t>        </a:t>
                  </a:r>
                  <a:r>
                    <a:rPr lang="en-US" sz="2800" dirty="0" smtClean="0"/>
                    <a:t>3</a:t>
                  </a:r>
                  <a:endParaRPr lang="en-US" sz="2800" dirty="0"/>
                </a:p>
              </p:txBody>
            </p:sp>
          </mc:Choice>
          <mc:Fallback>
            <p:sp>
              <p:nvSpPr>
                <p:cNvPr id="32" name="TextBox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88373" y="4432300"/>
                  <a:ext cx="3028393" cy="523220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t="-11628" r="-2817" b="-3139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4" name="Group 33"/>
            <p:cNvGrpSpPr/>
            <p:nvPr/>
          </p:nvGrpSpPr>
          <p:grpSpPr>
            <a:xfrm>
              <a:off x="7467600" y="4432300"/>
              <a:ext cx="685800" cy="523220"/>
              <a:chOff x="4343400" y="2438400"/>
              <a:chExt cx="685800" cy="523220"/>
            </a:xfrm>
          </p:grpSpPr>
          <p:sp>
            <p:nvSpPr>
              <p:cNvPr id="35" name="Rectangle 34"/>
              <p:cNvSpPr/>
              <p:nvPr/>
            </p:nvSpPr>
            <p:spPr bwMode="auto">
              <a:xfrm>
                <a:off x="4343400" y="2438400"/>
                <a:ext cx="609600" cy="52322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97" charset="0"/>
                  <a:ea typeface="ＭＳ Ｐゴシック" pitchFamily="-97" charset="-128"/>
                  <a:cs typeface="ＭＳ Ｐゴシック" pitchFamily="-97" charset="-128"/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4343400" y="2451100"/>
                <a:ext cx="685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/>
                  <a:t>EE</a:t>
                </a:r>
                <a:endParaRPr lang="en-US" b="1" dirty="0"/>
              </a:p>
            </p:txBody>
          </p:sp>
        </p:grpSp>
        <p:grpSp>
          <p:nvGrpSpPr>
            <p:cNvPr id="40" name="Group 39"/>
            <p:cNvGrpSpPr/>
            <p:nvPr/>
          </p:nvGrpSpPr>
          <p:grpSpPr>
            <a:xfrm>
              <a:off x="8534400" y="4432300"/>
              <a:ext cx="685800" cy="523220"/>
              <a:chOff x="4343400" y="2438400"/>
              <a:chExt cx="685800" cy="523220"/>
            </a:xfrm>
          </p:grpSpPr>
          <p:sp>
            <p:nvSpPr>
              <p:cNvPr id="41" name="Rectangle 40"/>
              <p:cNvSpPr/>
              <p:nvPr/>
            </p:nvSpPr>
            <p:spPr bwMode="auto">
              <a:xfrm>
                <a:off x="4343400" y="2438400"/>
                <a:ext cx="609600" cy="52322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97" charset="0"/>
                  <a:ea typeface="ＭＳ Ｐゴシック" pitchFamily="-97" charset="-128"/>
                  <a:cs typeface="ＭＳ Ｐゴシック" pitchFamily="-97" charset="-128"/>
                </a:endParaRP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4343400" y="2451100"/>
                <a:ext cx="685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/>
                  <a:t>+/-</a:t>
                </a:r>
                <a:endParaRPr lang="en-US" b="1" dirty="0"/>
              </a:p>
            </p:txBody>
          </p:sp>
        </p:grpSp>
      </p:grpSp>
      <p:grpSp>
        <p:nvGrpSpPr>
          <p:cNvPr id="43" name="Group 42"/>
          <p:cNvGrpSpPr/>
          <p:nvPr/>
        </p:nvGrpSpPr>
        <p:grpSpPr>
          <a:xfrm>
            <a:off x="6304692" y="2552125"/>
            <a:ext cx="685800" cy="523220"/>
            <a:chOff x="4343400" y="2438400"/>
            <a:chExt cx="685800" cy="523220"/>
          </a:xfrm>
        </p:grpSpPr>
        <p:sp>
          <p:nvSpPr>
            <p:cNvPr id="44" name="Rectangle 43"/>
            <p:cNvSpPr/>
            <p:nvPr/>
          </p:nvSpPr>
          <p:spPr bwMode="auto">
            <a:xfrm>
              <a:off x="4343400" y="2438400"/>
              <a:ext cx="609600" cy="52322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97" charset="0"/>
                <a:ea typeface="ＭＳ Ｐゴシック" pitchFamily="-97" charset="-128"/>
                <a:cs typeface="ＭＳ Ｐゴシック" pitchFamily="-97" charset="-128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4343400" y="2451100"/>
              <a:ext cx="685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+/-</a:t>
              </a:r>
              <a:endParaRPr lang="en-US" b="1" dirty="0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7924800" y="2564825"/>
            <a:ext cx="685800" cy="523220"/>
            <a:chOff x="4343400" y="2438400"/>
            <a:chExt cx="685800" cy="523220"/>
          </a:xfrm>
        </p:grpSpPr>
        <p:sp>
          <p:nvSpPr>
            <p:cNvPr id="47" name="Rectangle 46"/>
            <p:cNvSpPr/>
            <p:nvPr/>
          </p:nvSpPr>
          <p:spPr bwMode="auto">
            <a:xfrm>
              <a:off x="4343400" y="2438400"/>
              <a:ext cx="609600" cy="52322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97" charset="0"/>
                <a:ea typeface="ＭＳ Ｐゴシック" pitchFamily="-97" charset="-128"/>
                <a:cs typeface="ＭＳ Ｐゴシック" pitchFamily="-97" charset="-128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4343400" y="2451100"/>
              <a:ext cx="685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 (-)</a:t>
              </a:r>
              <a:endParaRPr lang="en-US" b="1" dirty="0"/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7197545" y="2554070"/>
            <a:ext cx="5748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or</a:t>
            </a:r>
            <a:endParaRPr lang="en-US" sz="28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950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26" grpId="0"/>
      <p:bldP spid="27" grpId="0"/>
      <p:bldP spid="28" grpId="0"/>
      <p:bldP spid="29" grpId="0"/>
      <p:bldP spid="30" grpId="0"/>
      <p:bldP spid="39" grpId="0"/>
      <p:bldP spid="49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52400" y="1219200"/>
            <a:ext cx="946033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Multiplying and Dividing Numbers in Scientific Notation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4865" y="2590800"/>
            <a:ext cx="8305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Simplify each expression. Write the product or quotient in scientific notation. (Example)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09600" y="3962400"/>
                <a:ext cx="3754682" cy="5280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𝑎</m:t>
                      </m:r>
                      <m:r>
                        <a:rPr lang="en-US" sz="2800" b="0" i="1" smtClean="0">
                          <a:latin typeface="Cambria Math"/>
                        </a:rPr>
                        <m:t>)  (4×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)(2×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5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3962400"/>
                <a:ext cx="3754682" cy="528093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6054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52400" y="1219200"/>
            <a:ext cx="946033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Multiplying and Dividing Numbers in Scientific Notation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4865" y="2590800"/>
            <a:ext cx="8305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Simplify each expression. Write the product or quotient in scientific notation. (Example)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09600" y="3962400"/>
                <a:ext cx="3754682" cy="5280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𝑎</m:t>
                      </m:r>
                      <m:r>
                        <a:rPr lang="en-US" sz="2800" b="0" i="1" smtClean="0">
                          <a:latin typeface="Cambria Math"/>
                        </a:rPr>
                        <m:t>)  (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𝟒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×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)(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×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5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3962400"/>
                <a:ext cx="3754682" cy="528093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214418" y="4648200"/>
                <a:ext cx="49885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𝟖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4418" y="4648200"/>
                <a:ext cx="498855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7198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52400" y="1219200"/>
            <a:ext cx="946033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Multiplying and Dividing Numbers in Scientific Notation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4865" y="2590800"/>
            <a:ext cx="8305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Simplify each expression. Write the product or quotient in scientific notation. (Example)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09600" y="3733800"/>
                <a:ext cx="3828419" cy="5393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𝑎</m:t>
                      </m:r>
                      <m:r>
                        <a:rPr lang="en-US" sz="2800" b="0" i="1" smtClean="0">
                          <a:latin typeface="Cambria Math"/>
                        </a:rPr>
                        <m:t>)  (4×</m:t>
                      </m:r>
                      <m:sSup>
                        <m:sSup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𝟏𝟎</m:t>
                          </m:r>
                        </m:e>
                        <m:sup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)(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2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×</m:t>
                      </m:r>
                      <m:sSup>
                        <m:sSup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𝟏𝟎</m:t>
                          </m:r>
                        </m:e>
                        <m:sup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𝟓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3733800"/>
                <a:ext cx="3828419" cy="53931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214418" y="4347600"/>
                <a:ext cx="1516441" cy="5309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8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𝟏</m:t>
                      </m:r>
                      <m:sSup>
                        <m:sSup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𝟎</m:t>
                          </m:r>
                        </m:e>
                        <m:sup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𝟕</m:t>
                          </m:r>
                        </m:sup>
                      </m:sSup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4418" y="4347600"/>
                <a:ext cx="1516441" cy="53091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226759" y="4953000"/>
                <a:ext cx="1516441" cy="5309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8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×1</m:t>
                      </m:r>
                      <m:sSup>
                        <m:sSup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0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7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6759" y="4953000"/>
                <a:ext cx="1516441" cy="53091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7976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52400" y="1219200"/>
            <a:ext cx="946033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Multiplying and Dividing Numbers in Scientific Notation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4865" y="2590800"/>
            <a:ext cx="8305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Simplify each expression. Write the product or quotient in scientific notation. (Example)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09600" y="3733800"/>
                <a:ext cx="3828419" cy="5393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𝑎</m:t>
                      </m:r>
                      <m:r>
                        <a:rPr lang="en-US" sz="2800" b="0" i="1" smtClean="0">
                          <a:latin typeface="Cambria Math"/>
                        </a:rPr>
                        <m:t>)  (4×</m:t>
                      </m:r>
                      <m:sSup>
                        <m:sSup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)(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2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×</m:t>
                      </m:r>
                      <m:sSup>
                        <m:sSup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5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3733800"/>
                <a:ext cx="3828419" cy="53931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214418" y="4347600"/>
                <a:ext cx="1516441" cy="5309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8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×1</m:t>
                      </m:r>
                      <m:sSup>
                        <m:sSup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0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7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4418" y="4347600"/>
                <a:ext cx="1516441" cy="53091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7657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52400" y="1219200"/>
            <a:ext cx="946033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Multiplying and Dividing Numbers in Scientific Notation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4865" y="2590800"/>
            <a:ext cx="8305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Simplify each expression. Write the product or quotient in scientific notation. (Example)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09600" y="3962400"/>
                <a:ext cx="447513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𝑏</m:t>
                      </m:r>
                      <m:r>
                        <a:rPr lang="en-US" sz="2800" b="0" i="1" smtClean="0">
                          <a:latin typeface="Cambria Math"/>
                        </a:rPr>
                        <m:t>)  (6.8×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−2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)(7.3×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9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3962400"/>
                <a:ext cx="4475136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9538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52400" y="1219200"/>
            <a:ext cx="946033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Multiplying and Dividing Numbers in Scientific Notation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4865" y="2590800"/>
            <a:ext cx="8305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Simplify each expression. Write the product or quotient in scientific notation. (Example)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214418" y="4648200"/>
                <a:ext cx="127682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𝟒𝟗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.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𝟔𝟒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4418" y="4648200"/>
                <a:ext cx="1276824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09600" y="3962400"/>
                <a:ext cx="465890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𝑏</m:t>
                      </m:r>
                      <m:r>
                        <a:rPr lang="en-US" sz="2800" b="0" i="1" smtClean="0">
                          <a:latin typeface="Cambria Math"/>
                        </a:rPr>
                        <m:t>)  (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𝟔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.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𝟖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×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−2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)(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𝟕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.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𝟑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×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9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3962400"/>
                <a:ext cx="4658904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3434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52400" y="1219200"/>
            <a:ext cx="946033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Multiplying and Dividing Numbers in Scientific Notation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4865" y="2590800"/>
            <a:ext cx="8305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Simplify each expression. Write the product or quotient in scientific notation. (Example)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214418" y="4648200"/>
                <a:ext cx="2170466" cy="5309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49.64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sSup>
                        <m:sSup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𝟏𝟎</m:t>
                          </m:r>
                        </m:e>
                        <m:sup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𝟕</m:t>
                          </m:r>
                        </m:sup>
                      </m:sSup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4418" y="4648200"/>
                <a:ext cx="2170466" cy="53091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09600" y="3962400"/>
                <a:ext cx="4603889" cy="5329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𝑏</m:t>
                      </m:r>
                      <m:r>
                        <a:rPr lang="en-US" sz="2800" b="0" i="1" smtClean="0">
                          <a:latin typeface="Cambria Math"/>
                        </a:rPr>
                        <m:t>)  (6.8×</m:t>
                      </m:r>
                      <m:sSup>
                        <m:sSup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𝟏𝟎</m:t>
                          </m:r>
                        </m:e>
                        <m:sup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)(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7.3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×</m:t>
                      </m:r>
                      <m:sSup>
                        <m:sSup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𝟏𝟎</m:t>
                          </m:r>
                        </m:e>
                        <m:sup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𝟗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3962400"/>
                <a:ext cx="4603889" cy="53296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6214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52400" y="1219200"/>
            <a:ext cx="946033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Multiplying and Dividing Numbers in Scientific Notation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4865" y="2590800"/>
            <a:ext cx="8305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Simplify each expression. Write the product or quotient in scientific notation. (Example)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214418" y="4648200"/>
                <a:ext cx="2170466" cy="5309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49.64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sSup>
                        <m:sSup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7</m:t>
                          </m:r>
                        </m:sup>
                      </m:sSup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4418" y="4648200"/>
                <a:ext cx="2170466" cy="53091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09600" y="3962400"/>
                <a:ext cx="4603889" cy="5329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𝑏</m:t>
                      </m:r>
                      <m:r>
                        <a:rPr lang="en-US" sz="2800" b="0" i="1" smtClean="0">
                          <a:latin typeface="Cambria Math"/>
                        </a:rPr>
                        <m:t>)  (6.8×</m:t>
                      </m:r>
                      <m:sSup>
                        <m:sSup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−2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)(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7.3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×</m:t>
                      </m:r>
                      <m:sSup>
                        <m:sSup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9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3962400"/>
                <a:ext cx="4603889" cy="53296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143000" y="5184085"/>
                <a:ext cx="3610155" cy="5329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𝟒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.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𝟗𝟔𝟒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sSup>
                        <m:sSup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𝟏𝟎</m:t>
                          </m:r>
                        </m:e>
                        <m:sup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𝟏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)×</m:t>
                      </m:r>
                      <m:sSup>
                        <m:sSup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7</m:t>
                          </m:r>
                        </m:sup>
                      </m:sSup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5184085"/>
                <a:ext cx="3610155" cy="53296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57341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52400" y="1219200"/>
            <a:ext cx="946033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Multiplying and Dividing Numbers in Scientific Notation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4865" y="2590800"/>
            <a:ext cx="8305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Simplify each expression. Write the product or quotient in scientific notation. (Example)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214418" y="4648200"/>
                <a:ext cx="2170466" cy="5309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49.64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sSup>
                        <m:sSup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7</m:t>
                          </m:r>
                        </m:sup>
                      </m:sSup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4418" y="4648200"/>
                <a:ext cx="2170466" cy="53091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09600" y="3962400"/>
                <a:ext cx="4603889" cy="5329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𝑏</m:t>
                      </m:r>
                      <m:r>
                        <a:rPr lang="en-US" sz="2800" b="0" i="1" smtClean="0">
                          <a:latin typeface="Cambria Math"/>
                        </a:rPr>
                        <m:t>)  (6.8×</m:t>
                      </m:r>
                      <m:sSup>
                        <m:sSup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−2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)(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7.3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×</m:t>
                      </m:r>
                      <m:sSup>
                        <m:sSup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9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3962400"/>
                <a:ext cx="4603889" cy="53296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143000" y="5184085"/>
                <a:ext cx="340477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(4.964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sSup>
                        <m:sSup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)×</m:t>
                      </m:r>
                      <m:sSup>
                        <m:sSup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7</m:t>
                          </m:r>
                        </m:sup>
                      </m:sSup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5184085"/>
                <a:ext cx="3404778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619445" y="5182034"/>
                <a:ext cx="2537938" cy="5329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4.964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sSup>
                        <m:sSup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𝟏𝟎</m:t>
                          </m:r>
                        </m:e>
                        <m:sup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𝟖</m:t>
                          </m:r>
                        </m:sup>
                      </m:sSup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9445" y="5182034"/>
                <a:ext cx="2537938" cy="53296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141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9373" y="1447800"/>
            <a:ext cx="818704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Redefining the Base 10 Place Values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8487" y="2641247"/>
            <a:ext cx="85131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Using the definitions of zero and negative exponents we can redefine the base 10 place values.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34970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52400" y="1219200"/>
            <a:ext cx="946033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Multiplying and Dividing Numbers in Scientific Notation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4865" y="2590800"/>
            <a:ext cx="8305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Simplify each expression. Write the product or quotient in scientific notation. (Example)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09599" y="3810000"/>
                <a:ext cx="2469329" cy="9569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𝑐</m:t>
                      </m:r>
                      <m:r>
                        <a:rPr lang="en-US" sz="2800" b="0" i="1" smtClean="0">
                          <a:latin typeface="Cambria Math"/>
                        </a:rPr>
                        <m:t>) </m:t>
                      </m:r>
                      <m:f>
                        <m:fPr>
                          <m:ctrlPr>
                            <a:rPr lang="en-US" sz="28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9×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12</m:t>
                              </m:r>
                            </m:sup>
                          </m:sSup>
                        </m:num>
                        <m:den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4.5 ×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−3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99" y="3810000"/>
                <a:ext cx="2469329" cy="956929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189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52400" y="1219200"/>
            <a:ext cx="946033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Multiplying and Dividing Numbers in Scientific Notation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4865" y="2590800"/>
            <a:ext cx="8305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Simplify each expression. Write the product or quotient in scientific notation. (Example)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09599" y="3810000"/>
                <a:ext cx="3227229" cy="9569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𝑐</m:t>
                      </m:r>
                      <m:r>
                        <a:rPr lang="en-US" sz="2800" b="0" i="1" smtClean="0">
                          <a:latin typeface="Cambria Math"/>
                        </a:rPr>
                        <m:t>) </m:t>
                      </m:r>
                      <m:f>
                        <m:fPr>
                          <m:ctrlPr>
                            <a:rPr lang="en-US" sz="28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𝟗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×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12</m:t>
                              </m:r>
                            </m:sup>
                          </m:sSup>
                        </m:num>
                        <m:den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𝟒</m:t>
                          </m:r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.</m:t>
                          </m:r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𝟓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 ×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−3</m:t>
                              </m:r>
                            </m:sup>
                          </m:sSup>
                        </m:den>
                      </m:f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𝟐</m:t>
                      </m:r>
                    </m:oMath>
                  </m:oMathPara>
                </a14:m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99" y="3810000"/>
                <a:ext cx="3227229" cy="956929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2130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52400" y="1219200"/>
            <a:ext cx="946033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Multiplying and Dividing Numbers in Scientific Notation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4865" y="2590800"/>
            <a:ext cx="8305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Simplify each expression. Write the product or quotient in scientific notation. (Example)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09599" y="3810000"/>
                <a:ext cx="4346896" cy="9679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𝑐</m:t>
                      </m:r>
                      <m:r>
                        <a:rPr lang="en-US" sz="2800" b="0" i="1" smtClean="0">
                          <a:latin typeface="Cambria Math"/>
                        </a:rPr>
                        <m:t>) </m:t>
                      </m:r>
                      <m:f>
                        <m:fPr>
                          <m:ctrlPr>
                            <a:rPr lang="en-US" sz="28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9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×</m:t>
                          </m:r>
                          <m:sSup>
                            <m:sSupPr>
                              <m:ctrlP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𝟏𝟎</m:t>
                              </m:r>
                            </m:e>
                            <m:sup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𝟏𝟐</m:t>
                              </m:r>
                            </m:sup>
                          </m:sSup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4.5 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×</m:t>
                          </m:r>
                          <m:sSup>
                            <m:sSupPr>
                              <m:ctrlP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𝟏𝟎</m:t>
                              </m:r>
                            </m:e>
                            <m:sup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𝟑</m:t>
                              </m:r>
                            </m:sup>
                          </m:sSup>
                        </m:den>
                      </m:f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2×</m:t>
                      </m:r>
                      <m:sSup>
                        <m:sSup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𝟏𝟎</m:t>
                          </m:r>
                        </m:e>
                        <m:sup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𝟏𝟓</m:t>
                          </m:r>
                        </m:sup>
                      </m:sSup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99" y="3810000"/>
                <a:ext cx="4346896" cy="96795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6138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52400" y="1219200"/>
            <a:ext cx="946033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Multiplying and Dividing Numbers in Scientific Notation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4865" y="2590800"/>
            <a:ext cx="8305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Simplify each expression. Write the product or quotient in scientific notation. (Example)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09599" y="3810000"/>
                <a:ext cx="4346896" cy="9679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𝑐</m:t>
                      </m:r>
                      <m:r>
                        <a:rPr lang="en-US" sz="2800" b="0" i="1" smtClean="0">
                          <a:latin typeface="Cambria Math"/>
                        </a:rPr>
                        <m:t>) </m:t>
                      </m:r>
                      <m:f>
                        <m:fPr>
                          <m:ctrlPr>
                            <a:rPr lang="en-US" sz="28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9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×</m:t>
                          </m:r>
                          <m:sSup>
                            <m:sSupPr>
                              <m:ctrlPr>
                                <a:rPr lang="en-US" sz="28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12</m:t>
                              </m:r>
                            </m:sup>
                          </m:sSup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4.5 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×</m:t>
                          </m:r>
                          <m:sSup>
                            <m:sSupPr>
                              <m:ctrlPr>
                                <a:rPr lang="en-US" sz="28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−3</m:t>
                              </m:r>
                            </m:sup>
                          </m:sSup>
                        </m:den>
                      </m:f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2×</m:t>
                      </m:r>
                      <m:sSup>
                        <m:sSup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15</m:t>
                          </m:r>
                        </m:sup>
                      </m:sSup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99" y="3810000"/>
                <a:ext cx="4346896" cy="96795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5078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52400" y="1219200"/>
            <a:ext cx="946033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Multiplying and Dividing Numbers in Scientific Notation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4865" y="2590800"/>
            <a:ext cx="8305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Simplify each expression. Write the product or quotient in scientific notation. (Example)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09599" y="3810000"/>
                <a:ext cx="2831609" cy="9893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𝑑</m:t>
                      </m:r>
                      <m:r>
                        <a:rPr lang="en-US" sz="2800" b="0" i="1" smtClean="0">
                          <a:latin typeface="Cambria Math"/>
                        </a:rPr>
                        <m:t>) </m:t>
                      </m:r>
                      <m:f>
                        <m:fPr>
                          <m:ctrlPr>
                            <a:rPr lang="en-US" sz="28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1.904×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−5</m:t>
                              </m:r>
                            </m:sup>
                          </m:sSup>
                        </m:num>
                        <m:den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5.6 ×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12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99" y="3810000"/>
                <a:ext cx="2831609" cy="98931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6935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52400" y="1219200"/>
            <a:ext cx="946033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Multiplying and Dividing Numbers in Scientific Notation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4865" y="2590800"/>
            <a:ext cx="8305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Simplify each expression. Write the product or quotient in scientific notation. (Example)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09599" y="3810000"/>
                <a:ext cx="4200765" cy="9630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𝑑</m:t>
                      </m:r>
                      <m:r>
                        <a:rPr lang="en-US" sz="2800" b="0" i="1" smtClean="0">
                          <a:latin typeface="Cambria Math"/>
                        </a:rPr>
                        <m:t>) </m:t>
                      </m:r>
                      <m:f>
                        <m:fPr>
                          <m:ctrlPr>
                            <a:rPr lang="en-US" sz="28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𝟏</m:t>
                          </m:r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.</m:t>
                          </m:r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𝟗𝟎𝟒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×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−5</m:t>
                              </m:r>
                            </m:sup>
                          </m:sSup>
                        </m:num>
                        <m:den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𝟓</m:t>
                          </m:r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.</m:t>
                          </m:r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𝟔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 ×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12</m:t>
                              </m:r>
                            </m:sup>
                          </m:sSup>
                        </m:den>
                      </m:f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𝟎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.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𝟑𝟒</m:t>
                      </m:r>
                    </m:oMath>
                  </m:oMathPara>
                </a14:m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99" y="3810000"/>
                <a:ext cx="4200765" cy="963084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41200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52400" y="1219200"/>
            <a:ext cx="946033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Multiplying and Dividing Numbers in Scientific Notation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4865" y="2590800"/>
            <a:ext cx="8305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Simplify each expression. Write the product or quotient in scientific notation. (Example)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09599" y="3810000"/>
                <a:ext cx="5329536" cy="9743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𝑑</m:t>
                      </m:r>
                      <m:r>
                        <a:rPr lang="en-US" sz="2800" b="0" i="1" smtClean="0">
                          <a:latin typeface="Cambria Math"/>
                        </a:rPr>
                        <m:t>) </m:t>
                      </m:r>
                      <m:f>
                        <m:fPr>
                          <m:ctrlPr>
                            <a:rPr lang="en-US" sz="28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1.904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×</m:t>
                          </m:r>
                          <m:sSup>
                            <m:sSupPr>
                              <m:ctrlP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𝟏𝟎</m:t>
                              </m:r>
                            </m:e>
                            <m:sup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𝟓</m:t>
                              </m:r>
                            </m:sup>
                          </m:sSup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5.6 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×</m:t>
                          </m:r>
                          <m:sSup>
                            <m:sSupPr>
                              <m:ctrlP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𝟏𝟎</m:t>
                              </m:r>
                            </m:e>
                            <m:sup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𝟏𝟐</m:t>
                              </m:r>
                            </m:sup>
                          </m:sSup>
                        </m:den>
                      </m:f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0.34×</m:t>
                      </m:r>
                      <m:sSup>
                        <m:sSup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𝟏𝟎</m:t>
                          </m:r>
                        </m:e>
                        <m:sup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𝟏𝟕</m:t>
                          </m:r>
                        </m:sup>
                      </m:sSup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99" y="3810000"/>
                <a:ext cx="5329536" cy="97430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2971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52400" y="1219200"/>
            <a:ext cx="946033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Multiplying and Dividing Numbers in Scientific Notation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4865" y="2590800"/>
            <a:ext cx="8305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Simplify each expression. Write the product or quotient in scientific notation. (Example)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09599" y="3810000"/>
                <a:ext cx="5400581" cy="9630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𝑑</m:t>
                      </m:r>
                      <m:r>
                        <a:rPr lang="en-US" sz="2800" b="0" i="1" smtClean="0">
                          <a:latin typeface="Cambria Math"/>
                        </a:rPr>
                        <m:t>) </m:t>
                      </m:r>
                      <m:f>
                        <m:fPr>
                          <m:ctrlPr>
                            <a:rPr lang="en-US" sz="28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1.904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×</m:t>
                          </m:r>
                          <m:sSup>
                            <m:sSupPr>
                              <m:ctrlPr>
                                <a:rPr lang="en-US" sz="28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−5</m:t>
                              </m:r>
                            </m:sup>
                          </m:sSup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5.6 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×</m:t>
                          </m:r>
                          <m:sSup>
                            <m:sSupPr>
                              <m:ctrlPr>
                                <a:rPr lang="en-US" sz="28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12</m:t>
                              </m:r>
                            </m:sup>
                          </m:sSup>
                        </m:den>
                      </m:f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𝟎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.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𝟑𝟒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sSup>
                        <m:sSup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−17</m:t>
                          </m:r>
                        </m:sup>
                      </m:sSup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99" y="3810000"/>
                <a:ext cx="5400581" cy="963084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276600" y="4876800"/>
                <a:ext cx="4044953" cy="5329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=(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𝟑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.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𝟒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sSup>
                        <m:sSup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𝟏𝟎</m:t>
                          </m:r>
                        </m:e>
                        <m:sup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𝟏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)×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−17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6600" y="4876800"/>
                <a:ext cx="4044953" cy="53296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6048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52400" y="1219200"/>
            <a:ext cx="946033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Multiplying and Dividing Numbers in Scientific Notation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4865" y="2590800"/>
            <a:ext cx="8305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Simplify each expression. Write the product or quotient in scientific notation. (Example)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09599" y="3810000"/>
                <a:ext cx="5400581" cy="9630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𝑑</m:t>
                      </m:r>
                      <m:r>
                        <a:rPr lang="en-US" sz="2800" b="0" i="1" smtClean="0">
                          <a:latin typeface="Cambria Math"/>
                        </a:rPr>
                        <m:t>) </m:t>
                      </m:r>
                      <m:f>
                        <m:fPr>
                          <m:ctrlPr>
                            <a:rPr lang="en-US" sz="28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1.904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×</m:t>
                          </m:r>
                          <m:sSup>
                            <m:sSupPr>
                              <m:ctrlPr>
                                <a:rPr lang="en-US" sz="28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−5</m:t>
                              </m:r>
                            </m:sup>
                          </m:sSup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5.6 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×</m:t>
                          </m:r>
                          <m:sSup>
                            <m:sSupPr>
                              <m:ctrlPr>
                                <a:rPr lang="en-US" sz="28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12</m:t>
                              </m:r>
                            </m:sup>
                          </m:sSup>
                        </m:den>
                      </m:f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0.34×</m:t>
                      </m:r>
                      <m:sSup>
                        <m:sSup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−17</m:t>
                          </m:r>
                        </m:sup>
                      </m:sSup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99" y="3810000"/>
                <a:ext cx="5400581" cy="963084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276600" y="4876800"/>
                <a:ext cx="3994748" cy="5329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=(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3.4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sSup>
                        <m:sSup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𝟏𝟎</m:t>
                          </m:r>
                        </m:e>
                        <m:sup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𝟏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)×</m:t>
                      </m:r>
                      <m:sSup>
                        <m:sSup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𝟏𝟎</m:t>
                          </m:r>
                        </m:e>
                        <m:sup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𝟏𝟕</m:t>
                          </m:r>
                        </m:sup>
                      </m:sSup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6600" y="4876800"/>
                <a:ext cx="3994748" cy="53296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276600" y="5486834"/>
                <a:ext cx="2488245" cy="5329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3.4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×</m:t>
                      </m:r>
                      <m:sSup>
                        <m:sSup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𝟏𝟎</m:t>
                          </m:r>
                        </m:e>
                        <m:sup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𝟏𝟖</m:t>
                          </m:r>
                        </m:sup>
                      </m:sSup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6600" y="5486834"/>
                <a:ext cx="2488245" cy="53296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599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52400" y="1219200"/>
            <a:ext cx="946033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Multiplying and Dividing Numbers in Scientific Notation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4865" y="2590800"/>
            <a:ext cx="8305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Simplify each expression. Write the product or quotient in scientific notation. (Example)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09599" y="3810000"/>
                <a:ext cx="5400581" cy="9630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𝑑</m:t>
                      </m:r>
                      <m:r>
                        <a:rPr lang="en-US" sz="2800" b="0" i="1" smtClean="0">
                          <a:latin typeface="Cambria Math"/>
                        </a:rPr>
                        <m:t>) </m:t>
                      </m:r>
                      <m:f>
                        <m:fPr>
                          <m:ctrlPr>
                            <a:rPr lang="en-US" sz="28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1.904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×</m:t>
                          </m:r>
                          <m:sSup>
                            <m:sSupPr>
                              <m:ctrlPr>
                                <a:rPr lang="en-US" sz="28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−5</m:t>
                              </m:r>
                            </m:sup>
                          </m:sSup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5.6 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×</m:t>
                          </m:r>
                          <m:sSup>
                            <m:sSupPr>
                              <m:ctrlPr>
                                <a:rPr lang="en-US" sz="28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12</m:t>
                              </m:r>
                            </m:sup>
                          </m:sSup>
                        </m:den>
                      </m:f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0.34×</m:t>
                      </m:r>
                      <m:sSup>
                        <m:sSup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−17</m:t>
                          </m:r>
                        </m:sup>
                      </m:sSup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99" y="3810000"/>
                <a:ext cx="5400581" cy="963084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276600" y="4876800"/>
                <a:ext cx="391620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=(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3.4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sSup>
                        <m:sSup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−1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)×</m:t>
                      </m:r>
                      <m:sSup>
                        <m:sSup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−17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6600" y="4876800"/>
                <a:ext cx="3916200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276600" y="5486834"/>
                <a:ext cx="2488245" cy="5329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3.4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×</m:t>
                      </m:r>
                      <m:sSup>
                        <m:sSup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−18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6600" y="5486834"/>
                <a:ext cx="2488245" cy="53296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6367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9373" y="1447800"/>
            <a:ext cx="818704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Redefining the Base 10 Place Values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8343" y="2057400"/>
            <a:ext cx="31568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Whole numbers: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04800" y="2479357"/>
                <a:ext cx="6357766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/>
                        </a:rPr>
                        <m:t>𝑈𝑛𝑖𝑡𝑠</m:t>
                      </m:r>
                      <m:r>
                        <a:rPr lang="en-US" sz="2600" b="0" i="1" smtClean="0">
                          <a:latin typeface="Cambria Math"/>
                        </a:rPr>
                        <m:t>                               =                   1=</m:t>
                      </m:r>
                      <m:sSup>
                        <m:sSupPr>
                          <m:ctrlPr>
                            <a:rPr lang="en-US" sz="26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600" b="0" i="1" smtClean="0"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sz="2600" b="0" i="1" smtClean="0">
                              <a:latin typeface="Cambria Math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2479357"/>
                <a:ext cx="6357766" cy="492443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73198" y="2895600"/>
                <a:ext cx="6432402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/>
                        </a:rPr>
                        <m:t>𝑇𝑒𝑛𝑠</m:t>
                      </m:r>
                      <m:r>
                        <a:rPr lang="en-US" sz="2600" b="0" i="1" smtClean="0">
                          <a:latin typeface="Cambria Math"/>
                        </a:rPr>
                        <m:t>                                =                 10=</m:t>
                      </m:r>
                      <m:sSup>
                        <m:sSupPr>
                          <m:ctrlPr>
                            <a:rPr lang="en-US" sz="26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600" b="0" i="1" smtClean="0"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sz="2600" b="0" i="1" smtClean="0">
                              <a:latin typeface="Cambria Math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198" y="2895600"/>
                <a:ext cx="6432402" cy="49244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04800" y="3317557"/>
                <a:ext cx="6445931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/>
                        </a:rPr>
                        <m:t>𝐻𝑢𝑛𝑑𝑟𝑒𝑑𝑠</m:t>
                      </m:r>
                      <m:r>
                        <a:rPr lang="en-US" sz="2600" b="0" i="1" smtClean="0">
                          <a:latin typeface="Cambria Math"/>
                        </a:rPr>
                        <m:t>                     =              100 =</m:t>
                      </m:r>
                      <m:sSup>
                        <m:sSupPr>
                          <m:ctrlPr>
                            <a:rPr lang="en-US" sz="26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600" b="0" i="1" smtClean="0"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sz="2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3317557"/>
                <a:ext cx="6445931" cy="49244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02950" y="3733800"/>
                <a:ext cx="6402650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/>
                        </a:rPr>
                        <m:t>𝑇h𝑜𝑢𝑠𝑎𝑛𝑑𝑠</m:t>
                      </m:r>
                      <m:r>
                        <a:rPr lang="en-US" sz="2600" b="0" i="1" smtClean="0">
                          <a:latin typeface="Cambria Math"/>
                        </a:rPr>
                        <m:t>                   =            1000=</m:t>
                      </m:r>
                      <m:sSup>
                        <m:sSupPr>
                          <m:ctrlPr>
                            <a:rPr lang="en-US" sz="26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600" b="0" i="1" smtClean="0"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sz="2600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950" y="3733800"/>
                <a:ext cx="6402650" cy="49244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67775" y="4155757"/>
                <a:ext cx="6337825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/>
                        </a:rPr>
                        <m:t>𝑇𝑒𝑛</m:t>
                      </m:r>
                      <m:r>
                        <a:rPr lang="en-US" sz="2600" b="0" i="1" smtClean="0">
                          <a:latin typeface="Cambria Math"/>
                        </a:rPr>
                        <m:t> </m:t>
                      </m:r>
                      <m:r>
                        <a:rPr lang="en-US" sz="2600" b="0" i="1" smtClean="0">
                          <a:latin typeface="Cambria Math"/>
                        </a:rPr>
                        <m:t>𝑡h𝑜𝑢𝑠𝑎𝑛𝑑𝑠</m:t>
                      </m:r>
                      <m:r>
                        <a:rPr lang="en-US" sz="2600" b="0" i="1" smtClean="0">
                          <a:latin typeface="Cambria Math"/>
                        </a:rPr>
                        <m:t>           =         10,000=</m:t>
                      </m:r>
                      <m:sSup>
                        <m:sSupPr>
                          <m:ctrlPr>
                            <a:rPr lang="en-US" sz="26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600" b="0" i="1" smtClean="0"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sz="2600" b="0" i="1" smtClean="0">
                              <a:latin typeface="Cambria Math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775" y="4155757"/>
                <a:ext cx="6337825" cy="49244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56490" y="4572000"/>
                <a:ext cx="6349110" cy="4969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/>
                        </a:rPr>
                        <m:t>𝐻𝑢𝑛𝑑𝑟𝑒𝑑</m:t>
                      </m:r>
                      <m:r>
                        <a:rPr lang="en-US" sz="2600" b="0" i="1" smtClean="0">
                          <a:latin typeface="Cambria Math"/>
                        </a:rPr>
                        <m:t> </m:t>
                      </m:r>
                      <m:r>
                        <a:rPr lang="en-US" sz="2600" b="0" i="1" smtClean="0">
                          <a:latin typeface="Cambria Math"/>
                        </a:rPr>
                        <m:t>𝑡h𝑜𝑢𝑠𝑎𝑛𝑑𝑠</m:t>
                      </m:r>
                      <m:r>
                        <a:rPr lang="en-US" sz="2600" b="0" i="1" smtClean="0">
                          <a:latin typeface="Cambria Math"/>
                        </a:rPr>
                        <m:t> =      100,000=</m:t>
                      </m:r>
                      <m:sSup>
                        <m:sSupPr>
                          <m:ctrlPr>
                            <a:rPr lang="en-US" sz="26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600" b="0" i="1" smtClean="0"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sz="2600" b="0" i="1" smtClean="0">
                              <a:latin typeface="Cambria Math"/>
                            </a:rPr>
                            <m:t>5</m:t>
                          </m:r>
                        </m:sup>
                      </m:sSup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490" y="4572000"/>
                <a:ext cx="6349110" cy="49693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07759" y="5029200"/>
                <a:ext cx="6397841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/>
                        </a:rPr>
                        <m:t>𝑀𝑖𝑙𝑙𝑖𝑜𝑛𝑠</m:t>
                      </m:r>
                      <m:r>
                        <a:rPr lang="en-US" sz="2600" b="0" i="1" smtClean="0">
                          <a:latin typeface="Cambria Math"/>
                        </a:rPr>
                        <m:t>                         =  1,000,000=</m:t>
                      </m:r>
                      <m:sSup>
                        <m:sSupPr>
                          <m:ctrlPr>
                            <a:rPr lang="en-US" sz="26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600" b="0" i="1" smtClean="0"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sz="2600" b="0" i="1" smtClean="0">
                              <a:latin typeface="Cambria Math"/>
                            </a:rPr>
                            <m:t>6</m:t>
                          </m:r>
                        </m:sup>
                      </m:sSup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759" y="5029200"/>
                <a:ext cx="6397841" cy="492443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28600" y="5486400"/>
                <a:ext cx="6553239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/>
                        </a:rPr>
                        <m:t>𝑇𝑒𝑛</m:t>
                      </m:r>
                      <m:r>
                        <a:rPr lang="en-US" sz="2600" b="0" i="1" smtClean="0">
                          <a:latin typeface="Cambria Math"/>
                        </a:rPr>
                        <m:t> </m:t>
                      </m:r>
                      <m:r>
                        <a:rPr lang="en-US" sz="2600" b="0" i="1" smtClean="0">
                          <a:latin typeface="Cambria Math"/>
                        </a:rPr>
                        <m:t>𝑚𝑖𝑙𝑙𝑖𝑜𝑛𝑠</m:t>
                      </m:r>
                      <m:r>
                        <a:rPr lang="en-US" sz="2600" b="0" i="1" smtClean="0">
                          <a:latin typeface="Cambria Math"/>
                        </a:rPr>
                        <m:t>                =10,000,000=</m:t>
                      </m:r>
                      <m:sSup>
                        <m:sSupPr>
                          <m:ctrlPr>
                            <a:rPr lang="en-US" sz="26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600" b="0" i="1" smtClean="0"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sz="2600" b="0" i="1" smtClean="0">
                              <a:latin typeface="Cambria Math"/>
                            </a:rPr>
                            <m:t>7</m:t>
                          </m:r>
                        </m:sup>
                      </m:sSup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5486400"/>
                <a:ext cx="6553239" cy="492443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6934200" y="2133600"/>
            <a:ext cx="1905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The number of zeros in the whole number equals the exponent for the equivalent power of 10.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855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52400" y="1219200"/>
            <a:ext cx="946033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Multiplying and Dividing Numbers in Scientific Notation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86765" y="2819400"/>
                <a:ext cx="838200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A star is 4.2 light-years from Earth. If 1 light-year is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5.87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en-US" sz="2800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12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𝑚𝑖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,</m:t>
                    </m:r>
                  </m:oMath>
                </a14:m>
                <a:r>
                  <a:rPr lang="en-US" sz="2800" dirty="0" smtClean="0"/>
                  <a:t> how many miles from Earth is the star? (Skill Check) 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765" y="2819400"/>
                <a:ext cx="8382000" cy="1384995"/>
              </a:xfrm>
              <a:prstGeom prst="rect">
                <a:avLst/>
              </a:prstGeom>
              <a:blipFill rotWithShape="1">
                <a:blip r:embed="rId2"/>
                <a:stretch>
                  <a:fillRect l="-1455" t="-4405" b="-110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62000" y="4800600"/>
                <a:ext cx="725455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4.2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5.87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×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12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=24.654×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12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=2.4654×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13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4800600"/>
                <a:ext cx="7254550" cy="46166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ounded Rectangle 4"/>
          <p:cNvSpPr/>
          <p:nvPr/>
        </p:nvSpPr>
        <p:spPr bwMode="auto">
          <a:xfrm>
            <a:off x="914400" y="4648200"/>
            <a:ext cx="6858000" cy="7620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43014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52400" y="1219200"/>
            <a:ext cx="946033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Multiplying and Dividing Numbers in Scientific Notation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57418" y="2710190"/>
                <a:ext cx="8861182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One coulomb (C) is approximately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6.28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en-US" sz="2800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18</m:t>
                        </m:r>
                      </m:sup>
                    </m:sSup>
                  </m:oMath>
                </a14:m>
                <a:r>
                  <a:rPr lang="en-US" sz="2800" dirty="0" smtClean="0"/>
                  <a:t> electrons.  How many coulombs do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2.512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en-US" sz="2800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21</m:t>
                        </m:r>
                      </m:sup>
                    </m:sSup>
                  </m:oMath>
                </a14:m>
                <a:r>
                  <a:rPr lang="en-US" sz="2800" dirty="0" smtClean="0"/>
                  <a:t> electrons represent?  (Skill Check)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418" y="2710190"/>
                <a:ext cx="8861182" cy="1384995"/>
              </a:xfrm>
              <a:prstGeom prst="rect">
                <a:avLst/>
              </a:prstGeom>
              <a:blipFill rotWithShape="1">
                <a:blip r:embed="rId2"/>
                <a:stretch>
                  <a:fillRect l="-1376" t="-4405" b="-114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81000" y="4419600"/>
                <a:ext cx="7824258" cy="9569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2.512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×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21</m:t>
                              </m:r>
                            </m:sup>
                          </m:sSup>
                        </m:num>
                        <m:den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6.28×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18</m:t>
                              </m:r>
                            </m:sup>
                          </m:sSup>
                        </m:den>
                      </m:f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=0.4×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ctrlPr>
                            <a:rPr lang="en-US" sz="28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4.0×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−1</m:t>
                              </m:r>
                            </m:sup>
                          </m:sSup>
                        </m:e>
                      </m:d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×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4419600"/>
                <a:ext cx="7824258" cy="95692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501018" y="5257800"/>
                <a:ext cx="339766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=4.0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×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=400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𝐶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1018" y="5257800"/>
                <a:ext cx="3397661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ounded Rectangle 5"/>
          <p:cNvSpPr/>
          <p:nvPr/>
        </p:nvSpPr>
        <p:spPr bwMode="auto">
          <a:xfrm>
            <a:off x="685800" y="4343400"/>
            <a:ext cx="7391400" cy="16764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47302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35057" y="1447800"/>
            <a:ext cx="767389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Scientific Notation and Exponents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57200" y="2461280"/>
                <a:ext cx="551465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0" dirty="0" smtClean="0">
                    <a:ea typeface="Cambria Math"/>
                  </a:rPr>
                  <a:t>Simplify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5</m:t>
                            </m:r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×</m:t>
                            </m:r>
                            <m:sSup>
                              <m:sSupPr>
                                <m:ctrlPr>
                                  <a:rPr lang="en-US" sz="2800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800" b="0" i="1" smtClean="0">
                                    <a:latin typeface="Cambria Math"/>
                                    <a:ea typeface="Cambria Math"/>
                                  </a:rPr>
                                  <m:t>10</m:t>
                                </m:r>
                              </m:e>
                              <m:sup>
                                <m:r>
                                  <a:rPr lang="en-US" sz="2800" b="0" i="1" smtClean="0">
                                    <a:latin typeface="Cambria Math"/>
                                    <a:ea typeface="Cambria Math"/>
                                  </a:rPr>
                                  <m:t>−3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800" dirty="0" smtClean="0"/>
                  <a:t>     (Example)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461280"/>
                <a:ext cx="5514651" cy="523220"/>
              </a:xfrm>
              <a:prstGeom prst="rect">
                <a:avLst/>
              </a:prstGeom>
              <a:blipFill rotWithShape="1">
                <a:blip r:embed="rId2"/>
                <a:stretch>
                  <a:fillRect l="-2210" t="-11628" r="-773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828800" y="3202632"/>
                <a:ext cx="2373790" cy="6748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𝟓</m:t>
                          </m:r>
                        </m:e>
                        <m:sup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𝟑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×</m:t>
                      </m:r>
                      <m:sSup>
                        <m:sSup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800" b="1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1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𝟏𝟎</m:t>
                                  </m:r>
                                </m:e>
                                <m:sup>
                                  <m:r>
                                    <a:rPr lang="en-US" sz="2800" b="1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r>
                                    <a:rPr lang="en-US" sz="2800" b="1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𝟑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3202632"/>
                <a:ext cx="2373790" cy="67480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4624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35057" y="1447800"/>
            <a:ext cx="767389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Scientific Notation and Exponents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57200" y="2461280"/>
                <a:ext cx="551465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0" dirty="0" smtClean="0">
                    <a:ea typeface="Cambria Math"/>
                  </a:rPr>
                  <a:t>Simplify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5</m:t>
                            </m:r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×</m:t>
                            </m:r>
                            <m:sSup>
                              <m:sSupPr>
                                <m:ctrlPr>
                                  <a:rPr lang="en-US" sz="2800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800" b="0" i="1" smtClean="0">
                                    <a:latin typeface="Cambria Math"/>
                                    <a:ea typeface="Cambria Math"/>
                                  </a:rPr>
                                  <m:t>10</m:t>
                                </m:r>
                              </m:e>
                              <m:sup>
                                <m:r>
                                  <a:rPr lang="en-US" sz="2800" b="0" i="1" smtClean="0">
                                    <a:latin typeface="Cambria Math"/>
                                    <a:ea typeface="Cambria Math"/>
                                  </a:rPr>
                                  <m:t>−3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800" dirty="0" smtClean="0"/>
                  <a:t>     (Example)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461280"/>
                <a:ext cx="5514651" cy="523220"/>
              </a:xfrm>
              <a:prstGeom prst="rect">
                <a:avLst/>
              </a:prstGeom>
              <a:blipFill rotWithShape="1">
                <a:blip r:embed="rId2"/>
                <a:stretch>
                  <a:fillRect l="-2210" t="-11628" r="-773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828800" y="3202632"/>
                <a:ext cx="228665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5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sSup>
                        <m:sSup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80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−3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3202632"/>
                <a:ext cx="2286652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828800" y="3820180"/>
                <a:ext cx="2136802" cy="5329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𝟏𝟐𝟓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sSup>
                        <m:sSup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𝟏𝟎</m:t>
                          </m:r>
                        </m:e>
                        <m:sup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𝟗</m:t>
                          </m:r>
                        </m:sup>
                      </m:sSup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3820180"/>
                <a:ext cx="2136802" cy="53296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5047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35057" y="1447800"/>
            <a:ext cx="767389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Scientific Notation and Exponents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57200" y="2461280"/>
                <a:ext cx="551465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0" dirty="0" smtClean="0">
                    <a:ea typeface="Cambria Math"/>
                  </a:rPr>
                  <a:t>Simplify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5</m:t>
                            </m:r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×</m:t>
                            </m:r>
                            <m:sSup>
                              <m:sSupPr>
                                <m:ctrlPr>
                                  <a:rPr lang="en-US" sz="2800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800" b="0" i="1" smtClean="0">
                                    <a:latin typeface="Cambria Math"/>
                                    <a:ea typeface="Cambria Math"/>
                                  </a:rPr>
                                  <m:t>10</m:t>
                                </m:r>
                              </m:e>
                              <m:sup>
                                <m:r>
                                  <a:rPr lang="en-US" sz="2800" b="0" i="1" smtClean="0">
                                    <a:latin typeface="Cambria Math"/>
                                    <a:ea typeface="Cambria Math"/>
                                  </a:rPr>
                                  <m:t>−3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800" dirty="0" smtClean="0"/>
                  <a:t>     (Example)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461280"/>
                <a:ext cx="5514651" cy="523220"/>
              </a:xfrm>
              <a:prstGeom prst="rect">
                <a:avLst/>
              </a:prstGeom>
              <a:blipFill rotWithShape="1">
                <a:blip r:embed="rId2"/>
                <a:stretch>
                  <a:fillRect l="-2210" t="-11628" r="-773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828800" y="3202632"/>
                <a:ext cx="228665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5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sSup>
                        <m:sSup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80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−3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3202632"/>
                <a:ext cx="2286652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828800" y="3820180"/>
                <a:ext cx="204382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125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sSup>
                        <m:sSup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−9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3820180"/>
                <a:ext cx="2043829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828800" y="4429780"/>
                <a:ext cx="3541226" cy="5329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.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𝟐𝟓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sSup>
                        <m:sSup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𝟏𝟎</m:t>
                          </m:r>
                        </m:e>
                        <m:sup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)×</m:t>
                      </m:r>
                      <m:sSup>
                        <m:sSup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−9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4429780"/>
                <a:ext cx="3541226" cy="53296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1239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35057" y="1447800"/>
            <a:ext cx="767389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Scientific Notation and Exponents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57200" y="2461280"/>
                <a:ext cx="551465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0" dirty="0" smtClean="0">
                    <a:ea typeface="Cambria Math"/>
                  </a:rPr>
                  <a:t>Simplify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5</m:t>
                            </m:r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×</m:t>
                            </m:r>
                            <m:sSup>
                              <m:sSupPr>
                                <m:ctrlPr>
                                  <a:rPr lang="en-US" sz="2800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800" b="0" i="1" smtClean="0">
                                    <a:latin typeface="Cambria Math"/>
                                    <a:ea typeface="Cambria Math"/>
                                  </a:rPr>
                                  <m:t>10</m:t>
                                </m:r>
                              </m:e>
                              <m:sup>
                                <m:r>
                                  <a:rPr lang="en-US" sz="2800" b="0" i="1" smtClean="0">
                                    <a:latin typeface="Cambria Math"/>
                                    <a:ea typeface="Cambria Math"/>
                                  </a:rPr>
                                  <m:t>−3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800" dirty="0" smtClean="0"/>
                  <a:t>     (Example)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461280"/>
                <a:ext cx="5514651" cy="523220"/>
              </a:xfrm>
              <a:prstGeom prst="rect">
                <a:avLst/>
              </a:prstGeom>
              <a:blipFill rotWithShape="1">
                <a:blip r:embed="rId2"/>
                <a:stretch>
                  <a:fillRect l="-2210" t="-11628" r="-773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828800" y="3202632"/>
                <a:ext cx="228665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5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sSup>
                        <m:sSup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80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−3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3202632"/>
                <a:ext cx="2286652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828800" y="3820180"/>
                <a:ext cx="204382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125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sSup>
                        <m:sSup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−9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3820180"/>
                <a:ext cx="2043829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828800" y="4429780"/>
                <a:ext cx="339644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(1.25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sSup>
                        <m:sSup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)×</m:t>
                      </m:r>
                      <m:sSup>
                        <m:sSup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−9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4429780"/>
                <a:ext cx="3396443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876149" y="5029634"/>
                <a:ext cx="2162451" cy="5309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1.25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sSup>
                        <m:sSup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𝟏𝟎</m:t>
                          </m:r>
                        </m:e>
                        <m:sup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𝟕</m:t>
                          </m:r>
                        </m:sup>
                      </m:sSup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6149" y="5029634"/>
                <a:ext cx="2162451" cy="53091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7371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35057" y="1447800"/>
            <a:ext cx="767389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Scientific Notation and Exponents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57200" y="2461280"/>
                <a:ext cx="551465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0" dirty="0" smtClean="0">
                    <a:ea typeface="Cambria Math"/>
                  </a:rPr>
                  <a:t>Simplify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5</m:t>
                            </m:r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×</m:t>
                            </m:r>
                            <m:sSup>
                              <m:sSupPr>
                                <m:ctrlPr>
                                  <a:rPr lang="en-US" sz="2800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800" b="0" i="1" smtClean="0">
                                    <a:latin typeface="Cambria Math"/>
                                    <a:ea typeface="Cambria Math"/>
                                  </a:rPr>
                                  <m:t>10</m:t>
                                </m:r>
                              </m:e>
                              <m:sup>
                                <m:r>
                                  <a:rPr lang="en-US" sz="2800" b="0" i="1" smtClean="0">
                                    <a:latin typeface="Cambria Math"/>
                                    <a:ea typeface="Cambria Math"/>
                                  </a:rPr>
                                  <m:t>−3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800" dirty="0" smtClean="0"/>
                  <a:t>     (Example)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461280"/>
                <a:ext cx="5514651" cy="523220"/>
              </a:xfrm>
              <a:prstGeom prst="rect">
                <a:avLst/>
              </a:prstGeom>
              <a:blipFill rotWithShape="1">
                <a:blip r:embed="rId2"/>
                <a:stretch>
                  <a:fillRect l="-2210" t="-11628" r="-773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828800" y="3202632"/>
                <a:ext cx="228665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5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sSup>
                        <m:sSup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80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−3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3202632"/>
                <a:ext cx="2286652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828800" y="3820180"/>
                <a:ext cx="204382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125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sSup>
                        <m:sSup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−9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3820180"/>
                <a:ext cx="2043829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828800" y="4429780"/>
                <a:ext cx="339644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(1.25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sSup>
                        <m:sSup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)×</m:t>
                      </m:r>
                      <m:sSup>
                        <m:sSup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−9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4429780"/>
                <a:ext cx="3396443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876149" y="5029634"/>
                <a:ext cx="2162451" cy="5309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1.25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sSup>
                        <m:sSup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−7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6149" y="5029634"/>
                <a:ext cx="2162451" cy="53091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7014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35057" y="1447800"/>
            <a:ext cx="767389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Scientific Notation and Exponents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57200" y="2461280"/>
                <a:ext cx="589296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0" dirty="0" smtClean="0">
                    <a:ea typeface="Cambria Math"/>
                  </a:rPr>
                  <a:t>Simplify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3</m:t>
                            </m:r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×</m:t>
                            </m:r>
                            <m:sSup>
                              <m:sSupPr>
                                <m:ctrlPr>
                                  <a:rPr lang="en-US" sz="2800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800" b="0" i="1" smtClean="0">
                                    <a:latin typeface="Cambria Math"/>
                                    <a:ea typeface="Cambria Math"/>
                                  </a:rPr>
                                  <m:t>10</m:t>
                                </m:r>
                              </m:e>
                              <m:sup>
                                <m:r>
                                  <a:rPr lang="en-US" sz="2800" b="0" i="1" smtClean="0">
                                    <a:latin typeface="Cambria Math"/>
                                    <a:ea typeface="Cambria Math"/>
                                  </a:rPr>
                                  <m:t>7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US" sz="2800" dirty="0" smtClean="0"/>
                  <a:t>     (Skill Check)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461280"/>
                <a:ext cx="5892960" cy="523220"/>
              </a:xfrm>
              <a:prstGeom prst="rect">
                <a:avLst/>
              </a:prstGeom>
              <a:blipFill rotWithShape="1">
                <a:blip r:embed="rId2"/>
                <a:stretch>
                  <a:fillRect l="-2068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828800" y="3202632"/>
                <a:ext cx="2095895" cy="5280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5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sSup>
                        <m:sSup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80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7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5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3202632"/>
                <a:ext cx="2095895" cy="52809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828800" y="3820180"/>
                <a:ext cx="2013372" cy="5280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243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sSup>
                        <m:sSup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35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3820180"/>
                <a:ext cx="2013372" cy="52809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828800" y="4429780"/>
                <a:ext cx="3365986" cy="5280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(2.43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sSup>
                        <m:sSup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)×</m:t>
                      </m:r>
                      <m:sSup>
                        <m:sSup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35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4429780"/>
                <a:ext cx="3365986" cy="52809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876149" y="5029634"/>
                <a:ext cx="208711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2.43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sSup>
                        <m:sSup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37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6149" y="5029634"/>
                <a:ext cx="2087110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ounded Rectangle 7"/>
          <p:cNvSpPr/>
          <p:nvPr/>
        </p:nvSpPr>
        <p:spPr bwMode="auto">
          <a:xfrm>
            <a:off x="1752600" y="3202632"/>
            <a:ext cx="3442186" cy="2436168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02842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76600" y="1143000"/>
            <a:ext cx="21082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2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2590800"/>
            <a:ext cx="8686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3.1/3.2 (1-3):  Percentages and Percentage Problems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3.2(4)/3.3:  Percentage Problems, Percent Increase and Decrease Problems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5.1 – 5.4: Signed Number Review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b="1" dirty="0" smtClean="0"/>
              <a:t>5.5/5.6:  Powers of 10, Scientific and Engineering Notation</a:t>
            </a:r>
          </a:p>
        </p:txBody>
      </p:sp>
    </p:spTree>
    <p:extLst>
      <p:ext uri="{BB962C8B-B14F-4D97-AF65-F5344CB8AC3E}">
        <p14:creationId xmlns:p14="http://schemas.microsoft.com/office/powerpoint/2010/main" val="86083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9373" y="1447800"/>
            <a:ext cx="818704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Redefining the Base 10 Place Values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8343" y="2024390"/>
            <a:ext cx="1810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Decimals: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81000" y="2514600"/>
                <a:ext cx="6558142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/>
                        </a:rPr>
                        <m:t>𝑇𝑒𝑛𝑡h𝑠</m:t>
                      </m:r>
                      <m:r>
                        <a:rPr lang="en-US" sz="2600" b="0" i="1" smtClean="0">
                          <a:latin typeface="Cambria Math"/>
                        </a:rPr>
                        <m:t>                              =0.1              =</m:t>
                      </m:r>
                      <m:sSup>
                        <m:sSupPr>
                          <m:ctrlPr>
                            <a:rPr lang="en-US" sz="26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600" b="0" i="1" smtClean="0"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sz="2600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2514600"/>
                <a:ext cx="6558142" cy="492443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06400" y="3037820"/>
                <a:ext cx="6564554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/>
                        </a:rPr>
                        <m:t>𝐻𝑢𝑛𝑑𝑟𝑒𝑑𝑡h𝑠</m:t>
                      </m:r>
                      <m:r>
                        <a:rPr lang="en-US" sz="2600" b="0" i="1" smtClean="0">
                          <a:latin typeface="Cambria Math"/>
                        </a:rPr>
                        <m:t>                   =0.01            =</m:t>
                      </m:r>
                      <m:sSup>
                        <m:sSupPr>
                          <m:ctrlPr>
                            <a:rPr lang="en-US" sz="26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600" b="0" i="1" smtClean="0"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sz="2600" b="0" i="1" smtClean="0">
                              <a:latin typeface="Cambria Math"/>
                            </a:rPr>
                            <m:t>−2</m:t>
                          </m:r>
                        </m:sup>
                      </m:sSup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400" y="3037820"/>
                <a:ext cx="6564554" cy="49244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81000" y="3549175"/>
                <a:ext cx="6595011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/>
                        </a:rPr>
                        <m:t>𝑇h𝑜𝑢𝑠𝑎𝑛𝑑𝑡h𝑠</m:t>
                      </m:r>
                      <m:r>
                        <a:rPr lang="en-US" sz="2600" b="0" i="1" smtClean="0">
                          <a:latin typeface="Cambria Math"/>
                        </a:rPr>
                        <m:t>                  =0.001         =</m:t>
                      </m:r>
                      <m:sSup>
                        <m:sSupPr>
                          <m:ctrlPr>
                            <a:rPr lang="en-US" sz="26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600" b="0" i="1" smtClean="0"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sz="2600" b="0" i="1" smtClean="0">
                              <a:latin typeface="Cambria Math"/>
                            </a:rPr>
                            <m:t>−3</m:t>
                          </m:r>
                        </m:sup>
                      </m:sSup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3549175"/>
                <a:ext cx="6595011" cy="49244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81000" y="4038600"/>
                <a:ext cx="6608732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/>
                        </a:rPr>
                        <m:t>𝑇𝑒𝑛</m:t>
                      </m:r>
                      <m:r>
                        <a:rPr lang="en-US" sz="2600" b="0" i="1" smtClean="0">
                          <a:latin typeface="Cambria Math"/>
                        </a:rPr>
                        <m:t> </m:t>
                      </m:r>
                      <m:r>
                        <a:rPr lang="en-US" sz="2600" b="0" i="1" smtClean="0">
                          <a:latin typeface="Cambria Math"/>
                        </a:rPr>
                        <m:t>𝑡h𝑜𝑢𝑠𝑎𝑛𝑑𝑡h𝑠</m:t>
                      </m:r>
                      <m:r>
                        <a:rPr lang="en-US" sz="2600" b="0" i="1" smtClean="0">
                          <a:latin typeface="Cambria Math"/>
                        </a:rPr>
                        <m:t>           =0.0001      =</m:t>
                      </m:r>
                      <m:sSup>
                        <m:sSupPr>
                          <m:ctrlPr>
                            <a:rPr lang="en-US" sz="26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600" b="0" i="1" smtClean="0"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sz="2600" b="0" i="1" smtClean="0">
                              <a:latin typeface="Cambria Math"/>
                            </a:rPr>
                            <m:t>−4</m:t>
                          </m:r>
                        </m:sup>
                      </m:sSup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4038600"/>
                <a:ext cx="6608732" cy="49244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81000" y="4532269"/>
                <a:ext cx="6620017" cy="4969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/>
                        </a:rPr>
                        <m:t>𝐻𝑢𝑛𝑑𝑟𝑒𝑑</m:t>
                      </m:r>
                      <m:r>
                        <a:rPr lang="en-US" sz="2600" b="0" i="1" smtClean="0">
                          <a:latin typeface="Cambria Math"/>
                        </a:rPr>
                        <m:t> </m:t>
                      </m:r>
                      <m:r>
                        <a:rPr lang="en-US" sz="2600" b="0" i="1" smtClean="0">
                          <a:latin typeface="Cambria Math"/>
                        </a:rPr>
                        <m:t>𝑡h𝑜𝑢𝑠𝑎𝑛𝑑𝑡h𝑠</m:t>
                      </m:r>
                      <m:r>
                        <a:rPr lang="en-US" sz="2600" b="0" i="1" smtClean="0">
                          <a:latin typeface="Cambria Math"/>
                        </a:rPr>
                        <m:t>=0.00001    =</m:t>
                      </m:r>
                      <m:sSup>
                        <m:sSupPr>
                          <m:ctrlPr>
                            <a:rPr lang="en-US" sz="26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600" b="0" i="1" smtClean="0"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sz="2600" b="0" i="1" smtClean="0">
                              <a:latin typeface="Cambria Math"/>
                            </a:rPr>
                            <m:t>−5</m:t>
                          </m:r>
                        </m:sup>
                      </m:sSup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4532269"/>
                <a:ext cx="6620017" cy="49693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34380" y="5029200"/>
                <a:ext cx="6673558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/>
                        </a:rPr>
                        <m:t>𝑀𝑖𝑙𝑙𝑖𝑜𝑛𝑡h𝑠</m:t>
                      </m:r>
                      <m:r>
                        <a:rPr lang="en-US" sz="2600" b="0" i="1" smtClean="0">
                          <a:latin typeface="Cambria Math"/>
                        </a:rPr>
                        <m:t>                        =0.000001  =</m:t>
                      </m:r>
                      <m:sSup>
                        <m:sSupPr>
                          <m:ctrlPr>
                            <a:rPr lang="en-US" sz="26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600" b="0" i="1" smtClean="0"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sz="2600" b="0" i="1" smtClean="0">
                              <a:latin typeface="Cambria Math"/>
                            </a:rPr>
                            <m:t>−6</m:t>
                          </m:r>
                        </m:sup>
                      </m:sSup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380" y="5029200"/>
                <a:ext cx="6673558" cy="492443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81000" y="5527357"/>
                <a:ext cx="6676058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/>
                        </a:rPr>
                        <m:t>𝑇𝑒𝑛</m:t>
                      </m:r>
                      <m:r>
                        <a:rPr lang="en-US" sz="2600" b="0" i="1" smtClean="0">
                          <a:latin typeface="Cambria Math"/>
                        </a:rPr>
                        <m:t> </m:t>
                      </m:r>
                      <m:r>
                        <a:rPr lang="en-US" sz="2600" b="0" i="1" smtClean="0">
                          <a:latin typeface="Cambria Math"/>
                        </a:rPr>
                        <m:t>𝑚𝑖𝑙𝑙𝑖𝑜𝑛𝑡h𝑠</m:t>
                      </m:r>
                      <m:r>
                        <a:rPr lang="en-US" sz="2600" b="0" i="1" smtClean="0">
                          <a:latin typeface="Cambria Math"/>
                        </a:rPr>
                        <m:t>               =0.0000001=</m:t>
                      </m:r>
                      <m:sSup>
                        <m:sSupPr>
                          <m:ctrlPr>
                            <a:rPr lang="en-US" sz="26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600" b="0" i="1" smtClean="0"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sz="2600" b="0" i="1" smtClean="0">
                              <a:latin typeface="Cambria Math"/>
                            </a:rPr>
                            <m:t>−7</m:t>
                          </m:r>
                        </m:sup>
                      </m:sSup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5527357"/>
                <a:ext cx="6676058" cy="492443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7091694" y="2157948"/>
            <a:ext cx="1828800" cy="37856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The number of </a:t>
            </a:r>
            <a:r>
              <a:rPr lang="en-US" u="sng" dirty="0" smtClean="0">
                <a:solidFill>
                  <a:srgbClr val="FF0000"/>
                </a:solidFill>
              </a:rPr>
              <a:t>place values </a:t>
            </a:r>
            <a:r>
              <a:rPr lang="en-US" dirty="0" smtClean="0">
                <a:solidFill>
                  <a:srgbClr val="FF0000"/>
                </a:solidFill>
              </a:rPr>
              <a:t>in the decimal power of ten is equal to the absolute value of the exponent.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215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FVTC_blue_WAF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97" charset="0"/>
            <a:ea typeface="ＭＳ Ｐゴシック" pitchFamily="-97" charset="-128"/>
            <a:cs typeface="ＭＳ Ｐゴシック" pitchFamily="-97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97" charset="0"/>
            <a:ea typeface="ＭＳ Ｐゴシック" pitchFamily="-97" charset="-128"/>
            <a:cs typeface="ＭＳ Ｐゴシック" pitchFamily="-97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30CCA68211DAA4CABF60667D6DDF88B" ma:contentTypeVersion="1" ma:contentTypeDescription="Create a new document." ma:contentTypeScope="" ma:versionID="53d7caf5aa0e73133c2c74d567530144">
  <xsd:schema xmlns:xsd="http://www.w3.org/2001/XMLSchema" xmlns:p="http://schemas.microsoft.com/office/2006/metadata/properties" xmlns:ns1="http://schemas.microsoft.com/sharepoint/v3" targetNamespace="http://schemas.microsoft.com/office/2006/metadata/properties" ma:root="true" ma:fieldsID="ddb0c952b897a810c8a4e377cff6bff8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9A359B6F-52B8-49AC-9930-E97874F7D76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7AB4DAE7-2DE8-4B54-AB1A-9FDCBCA94A0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61BEC86-DEB6-45BD-AF6E-8AE6F718A479}">
  <ds:schemaRefs>
    <ds:schemaRef ds:uri="http://schemas.microsoft.com/office/2006/documentManagement/types"/>
    <ds:schemaRef ds:uri="http://www.w3.org/XML/1998/namespace"/>
    <ds:schemaRef ds:uri="http://purl.org/dc/dcmitype/"/>
    <ds:schemaRef ds:uri="http://schemas.microsoft.com/office/2006/metadata/properties"/>
    <ds:schemaRef ds:uri="http://schemas.microsoft.com/sharepoint/v3"/>
    <ds:schemaRef ds:uri="http://schemas.openxmlformats.org/package/2006/metadata/core-properties"/>
    <ds:schemaRef ds:uri="http://purl.org/dc/elements/1.1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FVTC_blue_WAF</Template>
  <TotalTime>1723</TotalTime>
  <Words>4048</Words>
  <Application>Microsoft Office PowerPoint</Application>
  <PresentationFormat>On-screen Show (4:3)</PresentationFormat>
  <Paragraphs>451</Paragraphs>
  <Slides>88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88</vt:i4>
      </vt:variant>
    </vt:vector>
  </HeadingPairs>
  <TitlesOfParts>
    <vt:vector size="89" baseType="lpstr">
      <vt:lpstr>FVTC_blue_WAF</vt:lpstr>
      <vt:lpstr>College Technical Math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Fox Valley Technical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muhlebac</dc:creator>
  <cp:lastModifiedBy>Schrampfer, Kurt</cp:lastModifiedBy>
  <cp:revision>219</cp:revision>
  <cp:lastPrinted>2009-03-09T19:30:18Z</cp:lastPrinted>
  <dcterms:created xsi:type="dcterms:W3CDTF">2009-04-30T13:56:20Z</dcterms:created>
  <dcterms:modified xsi:type="dcterms:W3CDTF">2013-09-09T20:18:32Z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0x010100B30CCA68211DAA4CABF60667D6DDF88B</vt:lpwstr>
  </property>
</Properties>
</file>